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lt-LT" sz="1200" b="0" i="0" u="none" strike="noStrike" kern="1200" cap="none" spc="0" baseline="0">
                <a:solidFill>
                  <a:srgbClr val="000000"/>
                </a:solidFill>
                <a:uFillTx/>
                <a:latin typeface="Calibri"/>
              </a:defRPr>
            </a:lvl1pPr>
          </a:lstStyle>
          <a:p>
            <a:pPr lvl="0"/>
            <a:endParaRPr lang="lt-LT" dirty="0"/>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lt-LT" sz="1200" b="0" i="0" u="none" strike="noStrike" kern="1200" cap="none" spc="0" baseline="0">
                <a:solidFill>
                  <a:srgbClr val="000000"/>
                </a:solidFill>
                <a:uFillTx/>
                <a:latin typeface="Calibri"/>
              </a:defRPr>
            </a:lvl1pPr>
          </a:lstStyle>
          <a:p>
            <a:pPr lvl="0"/>
            <a:fld id="{515CBBB0-9F62-4479-9DC5-C954AD1E5618}" type="datetime1">
              <a:rPr lang="lt-LT"/>
              <a:pPr lvl="0"/>
              <a:t>2020.02.24</a:t>
            </a:fld>
            <a:endParaRPr lang="lt-LT"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lt-LT" sz="1200" b="0" i="0" u="none" strike="noStrike" kern="1200" cap="none" spc="0" baseline="0">
                <a:solidFill>
                  <a:srgbClr val="000000"/>
                </a:solidFill>
                <a:uFillTx/>
                <a:latin typeface="Calibri"/>
              </a:defRPr>
            </a:lvl1pPr>
          </a:lstStyle>
          <a:p>
            <a:pPr lvl="0"/>
            <a:endParaRPr lang="lt-LT" dirty="0"/>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lt-LT" sz="1200" b="0" i="0" u="none" strike="noStrike" kern="1200" cap="none" spc="0" baseline="0">
                <a:solidFill>
                  <a:srgbClr val="000000"/>
                </a:solidFill>
                <a:uFillTx/>
                <a:latin typeface="Calibri"/>
              </a:defRPr>
            </a:lvl1pPr>
          </a:lstStyle>
          <a:p>
            <a:pPr lvl="0"/>
            <a:fld id="{799E30A8-5A47-416C-8AF0-6F6F3BE8031C}" type="slidenum">
              <a:t>‹#›</a:t>
            </a:fld>
            <a:endParaRPr lang="lt-LT" dirty="0"/>
          </a:p>
        </p:txBody>
      </p:sp>
    </p:spTree>
    <p:extLst>
      <p:ext uri="{BB962C8B-B14F-4D97-AF65-F5344CB8AC3E}">
        <p14:creationId xmlns:p14="http://schemas.microsoft.com/office/powerpoint/2010/main" val="4259336505"/>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Ilgai lauktas (4 ½ metų) Sodininkų bendrijų įstatymas, nustatantis kitų asmenų (ne narių) teises ir pareigas</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2EECB1E-2F64-4D38-8B2D-42E59750A63A}" type="slidenum">
              <a:t>2</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b="1" dirty="0"/>
              <a:t>Lietuvos Respublikos sodininkų bendrijų įstatymo </a:t>
            </a:r>
            <a:r>
              <a:rPr lang="lt-LT" dirty="0"/>
              <a:t>suvestinių redakcijų sąrašas LR Seimo tinklapyje https://e-seimas.lrs.lt/portal/legalActEditions/lt/TAD/TAIS.224480.</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D6A33CF-C205-4D12-9675-069D7EB9E5FB}" type="slidenum">
              <a:t>3</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Apibrėžiamos (pateikiami apibrėžimai) sąvokos „bendrijos nario mokestis“ ir „kitas asmuo“.</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5FDB3C7-ED71-4E0B-8C79-9A6614B04F9E}" type="slidenum">
              <a:t>4</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Apibrėžiamos (pateikiami apibrėžimai) sąvokos „sodininkų bendrijos administravimas“ ir „tiksliniai įnašai“.</a:t>
            </a:r>
          </a:p>
          <a:p>
            <a:pPr lvl="0"/>
            <a:endParaRPr lang="lt-LT" dirty="0"/>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93EC432-F425-4703-A447-A1B8E110D8B3}" type="slidenum">
              <a:t>5</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Pašalintas tekstas, sakantis, kad žemės sklypus su juose esančiais keliais, atlikus jų kadastrinius matavimus, Vyriausybės nustatyta tvarka perima ar patikėjimo teise valdo ir tvarko savivaldybė.</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320803D-0A4A-4E4C-90E6-21F9E4AFC164}" type="slidenum">
              <a:t>6</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Pašalintas tekstas, sakantis, kad kadastriniai matavimai ir įregistravimas Nekilnojamojo turto registre finansuojami iš sodininkų bendrijų, savivaldybių lėšų ir valstybės biudžeto, pagal Vyriausybės patvirtintą vidaus kelių perdavimo programą. </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67FB279-FA29-4D9A-A5B4-E4623988220D}" type="slidenum">
              <a:t>7</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Bendrijos su savivaldybėmis pasirašo </a:t>
            </a:r>
            <a:r>
              <a:rPr lang="lt-LT" b="1" dirty="0"/>
              <a:t>ketinimo protokolus </a:t>
            </a:r>
            <a:r>
              <a:rPr lang="lt-LT" dirty="0"/>
              <a:t>dėl savivaldybėms perduotinų </a:t>
            </a:r>
            <a:r>
              <a:rPr lang="lt-LT" b="1" dirty="0"/>
              <a:t>kelių užimamų žemės sklypų suformavimui, perdavimui ir perėmimui </a:t>
            </a:r>
            <a:r>
              <a:rPr lang="lt-LT" dirty="0"/>
              <a:t>reikalingų </a:t>
            </a:r>
            <a:r>
              <a:rPr lang="lt-LT" b="1" dirty="0"/>
              <a:t>parengiamųjų darbų atlikimo sąlygų</a:t>
            </a:r>
            <a:r>
              <a:rPr lang="lt-LT" dirty="0"/>
              <a:t>.</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C435443-35F9-47A5-9361-3CFF9C803F67}" type="slidenum">
              <a:t>8</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b="1" dirty="0"/>
              <a:t>Dėl Valstybinės žemės sklypų perdavimo valdyti, naudoti ir disponuoti jais pasitikėjimo teise savivaldybėms taisyklių patvirtinimo </a:t>
            </a:r>
            <a:r>
              <a:rPr lang="lt-LT" dirty="0"/>
              <a:t>suvestinių redakcijų sąrašas LR Seimo tinklapyje https://e-seimas.lrs.lt/portal/legalActEditions/lt/TAD/TAIS.182710.</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CCE9E56-1B00-464C-AD5D-27D1603E5DC2}" type="slidenum">
              <a:t>9</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Kelius (gatves) savivaldybės perima pagal ketinimo protokole nustatytas sąlygas, laiką ir laikydamosi 4 prioritetų eilės.</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8EFC67B-7E35-4BF8-9FFF-CFEC55CCF906}" type="slidenum">
              <a:t>10</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Patikslintos kai kurios detalės: pirmininkas kviečiamas dalyvauti ženklinant sklypų ribas. Inicijuojant naujų kelių formavimą, vidaus kelių minimalus plotis bendrojo naudojimo žemėje negali būti mažesnis kaip 4,5 m.</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38DCC70-FE10-4615-8D5E-D3CAFBE0ED28}" type="slidenum">
              <a:t>11</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Pateikti ūkinės-komercinės veiklos apribojimai mėgėjų sodo teritorijoje. Bendrojo naudojimo objektų aprašas su nurodyta technine būkle sudaromas bendrijos valdymo organo, o tvirtinamas narių susirinkimo.</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5525450-580E-4580-B73D-E406BC4B894C}" type="slidenum">
              <a:t>12</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Detaliai išvardyta (kaip ir § 22(1).4.3) už ką moka kiti asmenys – už proporcingai jiems tenkančias bendrojo naudojimo objektų </a:t>
            </a:r>
            <a:r>
              <a:rPr lang="lt-LT" b="1" dirty="0"/>
              <a:t>eksploatacijos, žemės tvarkymo, priežiūros organizavimo </a:t>
            </a:r>
            <a:r>
              <a:rPr lang="lt-LT" dirty="0"/>
              <a:t>išlaidas bei įnašų dalis, susijusias su bendrosios dalinės nuosavybės </a:t>
            </a:r>
            <a:r>
              <a:rPr lang="lt-LT" b="1" dirty="0"/>
              <a:t>objektų atnaujinimu, pagerinimu </a:t>
            </a:r>
            <a:r>
              <a:rPr lang="lt-LT" dirty="0"/>
              <a:t>ar sukūrimu (jeigu kiti asmenys dalyvauja sukuriant naują objektą [jie gali atsisakyti dalyvauti]).</a:t>
            </a:r>
            <a:endParaRPr lang="lt-LT" b="1" dirty="0"/>
          </a:p>
          <a:p>
            <a:pPr lvl="0"/>
            <a:endParaRPr lang="lt-LT" dirty="0"/>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764D34E-CFCA-479C-90B8-25BC22F855F5}" type="slidenum">
              <a:t>13</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Bendrijos nariai ir kiti asmenys privalo informuoti bendriją apie savo sklypo perleidimą tretiesiems asmenims ir gauti pažymą apie atsiskaitymą už prievoles bendrijai.</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D3002EA-9544-49E6-B4F4-04E23C5BD8E9}" type="slidenum">
              <a:t>14</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Patikslintas kaupiamųjų įmokų (skirtų bendrojo naudojimo objektams atnaujinti ir kitiems projektams, kurių sąmata dar nesuplanuota) apibrėžimas.</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BCA2FEF-45D1-446D-9D3B-ECB46A0DD964}" type="slidenum">
              <a:t>15</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Pataisyta kalba: bitės – ne naminis gyvūnas ;-) Bendrijos vidaus tvarkos taisyklės yra privalomos visiems asmenims, įskaitant mėgėjų sodų teritorijos lankytojus.</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22E1DFB-A5F5-4E48-8901-4C67DC72C13A}" type="slidenum">
              <a:t>16</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Bendrijos narių susirinkimas be metinės pajamų ir išlaidų sąmatos tvirtina ir </a:t>
            </a:r>
            <a:r>
              <a:rPr lang="lt-LT" b="1" dirty="0"/>
              <a:t>tikslinių įnašų</a:t>
            </a:r>
            <a:r>
              <a:rPr lang="lt-LT" dirty="0"/>
              <a:t>, bendrijos </a:t>
            </a:r>
            <a:r>
              <a:rPr lang="lt-LT" b="1" dirty="0"/>
              <a:t>nario mokesčio </a:t>
            </a:r>
            <a:r>
              <a:rPr lang="lt-LT" dirty="0"/>
              <a:t>ir </a:t>
            </a:r>
            <a:r>
              <a:rPr lang="lt-LT" b="1" dirty="0"/>
              <a:t>kitų asmenų įmokų </a:t>
            </a:r>
            <a:r>
              <a:rPr lang="lt-LT" dirty="0"/>
              <a:t>dydžius, metinę bendrijos </a:t>
            </a:r>
            <a:r>
              <a:rPr lang="lt-LT" b="1" dirty="0"/>
              <a:t>ūkinės ir finansinės veiklos ataskaitą</a:t>
            </a:r>
            <a:r>
              <a:rPr lang="lt-LT" dirty="0"/>
              <a:t>, revizijos komisijos (revizoriaus) ar audito </a:t>
            </a:r>
            <a:r>
              <a:rPr lang="lt-LT" b="1" dirty="0"/>
              <a:t>išvadas apie bendrijos finansinę veiklą </a:t>
            </a:r>
            <a:r>
              <a:rPr lang="lt-LT" dirty="0"/>
              <a:t>bei bendrojo naudojimo </a:t>
            </a:r>
            <a:r>
              <a:rPr lang="lt-LT" b="1" dirty="0"/>
              <a:t>objektų aprašą</a:t>
            </a:r>
            <a:r>
              <a:rPr lang="lt-LT" dirty="0"/>
              <a:t>.</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5E063A9-C00F-4730-9D51-23621469C521}" type="slidenum">
              <a:t>17</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Prie susirinkimo sušaukimo iniciatorių pateiktą paraišką be 1/10 sodininkų bendrijos narių pasirašyti gali ir tik revizijos komisijos nariai (revizorius).</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F92D07D-1C55-4DE7-801D-27D0E1FF0013}" type="slidenum">
              <a:t>18</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Apie šaukiamą bendrijos narių susirinkimą, kuriame numatomas valdymo organo rinkimas ar atšaukimas, bendrijos įstatų pakeitimas, lėšų skolinimasis, bendrijos reorganizavimas, pertvarkymas ar likvidavimas, nebereikia pranešti viename iš pagrindinių dienraščių, savivaldybės ar juridinių asmenų registro interneto svetainėje.</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34D3FA-8CA3-4F42-8BC4-C2EF60A80940}" type="slidenum">
              <a:t>19</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Patikslinimai dėl įgalioto asmens atstovavimo narį susirinkime.</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4044060-CCFC-4361-B824-B79535825139}" type="slidenum">
              <a:t>20</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Esminių pakeitimų nėra. Išimta sąvoka „kvalifikuota dauguma“ – 2/3.</a:t>
            </a:r>
          </a:p>
          <a:p>
            <a:pPr lvl="0"/>
            <a:endParaRPr lang="lt-LT" dirty="0"/>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DD82696-2294-48EA-B85F-131E52CC8EB2}" type="slidenum">
              <a:t>21</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Esminių pakeitimų nėra. Naudojama paprastesnė sąvoka „daugiau kaip 2/3 visų bendrijos narių“ vietoj sąvokos „kvalifikuota dauguma“ – </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5CBD663-6498-454F-AE12-2B8E289EC8B3}" type="slidenum">
              <a:t>22</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Esminių pakeitimų nėra.</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3A9E66-9007-4D75-8927-5B4A97471B46}" type="slidenum">
              <a:t>23</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Valdymo organas sudaro </a:t>
            </a:r>
            <a:r>
              <a:rPr lang="lt-LT" b="1" dirty="0"/>
              <a:t>bendrojo naudojimo objektų aprašą </a:t>
            </a:r>
            <a:r>
              <a:rPr lang="lt-LT" dirty="0"/>
              <a:t>ir tvarko </a:t>
            </a:r>
            <a:r>
              <a:rPr lang="lt-LT" b="1" dirty="0"/>
              <a:t>bendrojo naudojimo turto ir objektų </a:t>
            </a:r>
            <a:r>
              <a:rPr lang="lt-LT" b="1" dirty="0">
                <a:solidFill>
                  <a:srgbClr val="C00000"/>
                </a:solidFill>
              </a:rPr>
              <a:t>registravimo knygą</a:t>
            </a:r>
            <a:r>
              <a:rPr lang="lt-LT" dirty="0">
                <a:solidFill>
                  <a:srgbClr val="C00000"/>
                </a:solidFill>
              </a:rPr>
              <a:t>, </a:t>
            </a:r>
            <a:r>
              <a:rPr lang="lt-LT" dirty="0"/>
              <a:t>bendrijos </a:t>
            </a:r>
            <a:r>
              <a:rPr lang="lt-LT" dirty="0">
                <a:solidFill>
                  <a:srgbClr val="C00000"/>
                </a:solidFill>
              </a:rPr>
              <a:t>techninius ir juridinius </a:t>
            </a:r>
            <a:r>
              <a:rPr lang="lt-LT" dirty="0"/>
              <a:t>dokumentus (sunku tai padaryti be centralizuotos duomenų bazės / svetainės). Jei to nėra nurodyta įstatuose, negali reikalauti mokesčio už kopijas ir kt.</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8FFA619-A886-43B2-9656-6B4B20A0FC27}" type="slidenum">
              <a:t>24</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Naudojama aiškesnė kalba: renkami 3 metams (kartu su valdymo organu, tikrinti jo veiklą) arba revizijos komisija su jos pirmininku, arba vienas revizorius, arba audito įmonė.</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39A8F98-164B-4CEE-8ADE-36E744171FFA}" type="slidenum">
              <a:t>25</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Registravimo knygoje gali būti nurodomi ir kiti duomenys (pvz., el. pašto adresas, telefonas ir kt.), </a:t>
            </a:r>
            <a:r>
              <a:rPr lang="lt-LT" b="1" dirty="0"/>
              <a:t>jeigu tai numatyta bendrijos įstatuose</a:t>
            </a:r>
            <a:r>
              <a:rPr lang="lt-LT" dirty="0"/>
              <a:t>. </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13E4804-B109-40EE-8201-641EF1C5374A}" type="slidenum">
              <a:t>26</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Apie kitų asmenų (ne narių) pareigas perkelta į naująjį 22(prim) straipsnį. (</a:t>
            </a:r>
            <a:r>
              <a:rPr lang="pt-BR"/>
              <a:t>22 str. </a:t>
            </a:r>
            <a:r>
              <a:rPr lang="lt-LT" dirty="0"/>
              <a:t>– b</a:t>
            </a:r>
            <a:r>
              <a:rPr lang="pt-BR"/>
              <a:t>endrijos nario teisės ir pareigos</a:t>
            </a:r>
            <a:r>
              <a:rPr lang="lt-LT" dirty="0"/>
              <a:t>, 22</a:t>
            </a:r>
            <a:r>
              <a:rPr lang="lt-LT" baseline="30000" dirty="0"/>
              <a:t>1</a:t>
            </a:r>
            <a:r>
              <a:rPr lang="lt-LT" dirty="0"/>
              <a:t> str. – kito asmens teisės ir pareigos.)</a:t>
            </a:r>
          </a:p>
          <a:p>
            <a:pPr lvl="0"/>
            <a:endParaRPr lang="lt-LT" dirty="0"/>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932D0EB-850D-4C44-8C43-B713AFDBAA93}" type="slidenum">
              <a:t>27</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Kitų asmenų teises ir pareigas nustato šis ir kiti </a:t>
            </a:r>
            <a:r>
              <a:rPr lang="lt-LT" b="1" dirty="0"/>
              <a:t>įstatymai</a:t>
            </a:r>
            <a:r>
              <a:rPr lang="lt-LT" dirty="0"/>
              <a:t>, taip pat bendrijos </a:t>
            </a:r>
            <a:r>
              <a:rPr lang="lt-LT" b="1" dirty="0"/>
              <a:t>įstatai</a:t>
            </a:r>
            <a:r>
              <a:rPr lang="lt-LT" dirty="0"/>
              <a:t> ir bendrijos </a:t>
            </a:r>
            <a:r>
              <a:rPr lang="lt-LT" b="1" dirty="0"/>
              <a:t>vidaus tvarkos taisyklės</a:t>
            </a:r>
            <a:r>
              <a:rPr lang="lt-LT" dirty="0"/>
              <a:t>. Kiti asmenys turi teisę gauti informaciją apie susirinkimo nustatytas įmokas ir sprendimus apie bendrojo naudojimo objektus.</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E2F9001-B011-4FCD-8B52-067BABD30F39}" type="slidenum">
              <a:t>28</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smtClean="0"/>
              <a:t>Kiti asmenys turi teisę </a:t>
            </a:r>
            <a:r>
              <a:rPr lang="lt-LT" b="1" dirty="0" smtClean="0"/>
              <a:t>naudotis </a:t>
            </a:r>
            <a:r>
              <a:rPr lang="lt-LT" dirty="0" smtClean="0"/>
              <a:t>bendrojo naudojimo objektais pagal jų funkcinę paskirtį, </a:t>
            </a:r>
            <a:r>
              <a:rPr lang="lt-LT" b="1" dirty="0" smtClean="0"/>
              <a:t>teikti siūlymus </a:t>
            </a:r>
            <a:r>
              <a:rPr lang="lt-LT" dirty="0" smtClean="0"/>
              <a:t>dėl bendrosios nuosavybės valdymo ar būklės pagerinimo, </a:t>
            </a:r>
            <a:r>
              <a:rPr lang="lt-LT" b="1" dirty="0" smtClean="0"/>
              <a:t>nepritarti </a:t>
            </a:r>
            <a:r>
              <a:rPr lang="lt-LT" dirty="0" smtClean="0"/>
              <a:t>valdymo organo siūlymams dėl lėšų, skiriamų bendrojo naudojimo objektų priežiūrai,</a:t>
            </a:r>
            <a:r>
              <a:rPr lang="lt-LT" baseline="0" dirty="0" smtClean="0"/>
              <a:t> </a:t>
            </a:r>
            <a:r>
              <a:rPr lang="lt-LT" b="1" dirty="0" smtClean="0"/>
              <a:t>nedalyvauti </a:t>
            </a:r>
            <a:r>
              <a:rPr lang="lt-LT" dirty="0" smtClean="0"/>
              <a:t>bendrijos projektuose įsigyjant naujus bendrosios dalinės nuosavybės objektus, </a:t>
            </a:r>
            <a:r>
              <a:rPr lang="lt-LT" b="1" dirty="0" smtClean="0"/>
              <a:t>apskųsti </a:t>
            </a:r>
            <a:r>
              <a:rPr lang="lt-LT" dirty="0" smtClean="0"/>
              <a:t>bendrijos valdymo organo sprendimus.</a:t>
            </a:r>
            <a:endParaRPr lang="lt-LT" dirty="0"/>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3BD9618-472E-45A3-BF1E-59F0F37FBDE1}" type="slidenum">
              <a:t>29</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pt-BR" dirty="0"/>
              <a:t>22 str. </a:t>
            </a:r>
            <a:r>
              <a:rPr lang="lt-LT" dirty="0"/>
              <a:t>– b</a:t>
            </a:r>
            <a:r>
              <a:rPr lang="pt-BR" dirty="0"/>
              <a:t>endrijos nario teisės ir pareigos</a:t>
            </a:r>
            <a:r>
              <a:rPr lang="lt-LT" dirty="0"/>
              <a:t>, 22</a:t>
            </a:r>
            <a:r>
              <a:rPr lang="lt-LT" baseline="30000" dirty="0"/>
              <a:t>1</a:t>
            </a:r>
            <a:r>
              <a:rPr lang="lt-LT" dirty="0"/>
              <a:t> str. (tariama </a:t>
            </a:r>
            <a:r>
              <a:rPr lang="lt-LT" b="1" dirty="0"/>
              <a:t>„22 prim“ </a:t>
            </a:r>
            <a:r>
              <a:rPr lang="lt-LT" dirty="0"/>
              <a:t>arba </a:t>
            </a:r>
            <a:r>
              <a:rPr lang="lt-LT" b="1" dirty="0"/>
              <a:t>„22 brūkšnelis 1“</a:t>
            </a:r>
            <a:r>
              <a:rPr lang="lt-LT" dirty="0"/>
              <a:t>; rašoma </a:t>
            </a:r>
            <a:r>
              <a:rPr lang="lt-LT" b="1" dirty="0"/>
              <a:t>22</a:t>
            </a:r>
            <a:r>
              <a:rPr lang="lt-LT" b="1" baseline="30000" dirty="0"/>
              <a:t>1</a:t>
            </a:r>
            <a:r>
              <a:rPr lang="lt-LT" dirty="0"/>
              <a:t> arba </a:t>
            </a:r>
            <a:r>
              <a:rPr lang="lt-LT" b="1" dirty="0"/>
              <a:t>22-1,</a:t>
            </a:r>
            <a:r>
              <a:rPr lang="lt-LT" dirty="0"/>
              <a:t> arba </a:t>
            </a:r>
            <a:r>
              <a:rPr lang="lt-LT" b="1" dirty="0"/>
              <a:t>22(1)</a:t>
            </a:r>
            <a:r>
              <a:rPr lang="lt-LT" dirty="0"/>
              <a:t> str.) – kito asmens teisės ir pareigos.</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017E91D-29E5-4AAE-8BCF-4DD0D028EC9A}" type="slidenum">
              <a:t>30</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Detaliai išvardyta (kaip ir § 7.5) už ką moka kiti asmenys –už proporcingai jiems tenkančias bendrojo naudojimo objektų </a:t>
            </a:r>
            <a:r>
              <a:rPr lang="lt-LT" b="1" dirty="0"/>
              <a:t>eksploatacijos, žemės tvarkymo, priežiūros organizavimo </a:t>
            </a:r>
            <a:r>
              <a:rPr lang="lt-LT" dirty="0"/>
              <a:t>išlaidas bei įnašų dalis, susijusias su bendrosios dalinės nuosavybės </a:t>
            </a:r>
            <a:r>
              <a:rPr lang="lt-LT" b="1" dirty="0"/>
              <a:t>objektų atnaujinimu, pagerinimu </a:t>
            </a:r>
            <a:r>
              <a:rPr lang="lt-LT" dirty="0"/>
              <a:t>ar sukūrimu (jeigu kiti asmenys dalyvauja sukuriant naują objektą [jie gali atsisakyti dalyvauti]), </a:t>
            </a:r>
            <a:r>
              <a:rPr lang="lt-LT" b="1" dirty="0"/>
              <a:t>kitas suteiktas paslaugas.</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268DA62-DE51-4EFD-941A-17C4A713013A}" type="slidenum">
              <a:t>31</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r>
              <a:rPr lang="lt-LT" dirty="0"/>
              <a:t>Aiškiau išdėstyta už ką mokamos kitų asmenų įmokos, vietoje buvusio „infrastruktūros ir jos priežiūros (aplinkos tvarkymo) </a:t>
            </a:r>
            <a:r>
              <a:rPr lang="lt-LT" dirty="0" smtClean="0"/>
              <a:t>mokesčio</a:t>
            </a:r>
            <a:r>
              <a:rPr lang="lt-LT" noProof="0" dirty="0" smtClean="0"/>
              <a:t>“.</a:t>
            </a:r>
            <a:r>
              <a:rPr lang="lt-LT" dirty="0" smtClean="0"/>
              <a:t> </a:t>
            </a:r>
            <a:r>
              <a:rPr lang="lt-LT" dirty="0"/>
              <a:t>Padidintas bendrijos narių minimumas septynių – jį sudaro 5 valdybos nariai, revizorius ir vienas narys.</a:t>
            </a:r>
          </a:p>
        </p:txBody>
      </p:sp>
      <p:sp>
        <p:nvSpPr>
          <p:cNvPr id="4" name="Slide Number Placeholder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8D96D5-886C-4411-968C-E34879D329B6}" type="slidenum">
              <a:t>32</a:t>
            </a:fld>
            <a:endParaRPr lang="lt-LT" sz="1200" b="0" i="0" u="none" strike="noStrike" kern="1200" cap="none" spc="0" baseline="0" dirty="0">
              <a:solidFill>
                <a:srgbClr val="000000"/>
              </a:solidFill>
              <a:uFillTx/>
              <a:latin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Klausimai?</a:t>
            </a:r>
            <a:endParaRPr lang="lt-LT" dirty="0"/>
          </a:p>
        </p:txBody>
      </p:sp>
      <p:sp>
        <p:nvSpPr>
          <p:cNvPr id="4" name="Slide Number Placeholder 3"/>
          <p:cNvSpPr>
            <a:spLocks noGrp="1"/>
          </p:cNvSpPr>
          <p:nvPr>
            <p:ph type="sldNum" sz="quarter" idx="10"/>
          </p:nvPr>
        </p:nvSpPr>
        <p:spPr/>
        <p:txBody>
          <a:bodyPr/>
          <a:lstStyle/>
          <a:p>
            <a:pPr lvl="0"/>
            <a:fld id="{799E30A8-5A47-416C-8AF0-6F6F3BE8031C}" type="slidenum">
              <a:rPr lang="lt-LT" smtClean="0"/>
              <a:t>33</a:t>
            </a:fld>
            <a:endParaRPr lang="lt-LT" dirty="0"/>
          </a:p>
        </p:txBody>
      </p:sp>
    </p:spTree>
    <p:extLst>
      <p:ext uri="{BB962C8B-B14F-4D97-AF65-F5344CB8AC3E}">
        <p14:creationId xmlns:p14="http://schemas.microsoft.com/office/powerpoint/2010/main" val="3926300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Subtitle 2"/>
          <p:cNvSpPr txBox="1">
            <a:spLocks noGrp="1"/>
          </p:cNvSpPr>
          <p:nvPr>
            <p:ph type="subTitle" idx="4294967295"/>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endParaRPr lang="lt-LT"/>
          </a:p>
        </p:txBody>
      </p:sp>
      <p:sp>
        <p:nvSpPr>
          <p:cNvPr id="3" name="Title 6"/>
          <p:cNvSpPr txBox="1">
            <a:spLocks noGrp="1"/>
          </p:cNvSpPr>
          <p:nvPr>
            <p:ph type="title"/>
          </p:nvPr>
        </p:nvSpPr>
        <p:spPr/>
        <p:txBody>
          <a:bodyPr/>
          <a:lstStyle>
            <a:lvl1pPr>
              <a:defRPr/>
            </a:lvl1pPr>
          </a:lstStyle>
          <a:p>
            <a:pPr lvl="0"/>
            <a:r>
              <a:rPr lang="en-US"/>
              <a:t>Click to edit Master title style</a:t>
            </a:r>
            <a:endParaRPr lang="lt-LT"/>
          </a:p>
        </p:txBody>
      </p:sp>
    </p:spTree>
    <p:extLst>
      <p:ext uri="{BB962C8B-B14F-4D97-AF65-F5344CB8AC3E}">
        <p14:creationId xmlns:p14="http://schemas.microsoft.com/office/powerpoint/2010/main" val="3962660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t-LT"/>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Slide Number Placeholder 17"/>
          <p:cNvSpPr txBox="1">
            <a:spLocks noGrp="1"/>
          </p:cNvSpPr>
          <p:nvPr>
            <p:ph type="sldNum" sz="quarter" idx="8"/>
          </p:nvPr>
        </p:nvSpPr>
        <p:spPr>
          <a:xfrm>
            <a:off x="6553203" y="6356351"/>
            <a:ext cx="2133596" cy="365129"/>
          </a:xfrm>
        </p:spPr>
        <p:txBody>
          <a:bodyPr/>
          <a:lstStyle>
            <a:lvl1pPr>
              <a:defRPr/>
            </a:lvl1pPr>
          </a:lstStyle>
          <a:p>
            <a:pPr lvl="0"/>
            <a:fld id="{3958CDAA-8B30-4A47-AE7C-621BB60D0162}" type="slidenum">
              <a:t>‹#›</a:t>
            </a:fld>
            <a:endParaRPr lang="lt-LT" dirty="0"/>
          </a:p>
        </p:txBody>
      </p:sp>
    </p:spTree>
    <p:extLst>
      <p:ext uri="{BB962C8B-B14F-4D97-AF65-F5344CB8AC3E}">
        <p14:creationId xmlns:p14="http://schemas.microsoft.com/office/powerpoint/2010/main" val="307157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endParaRPr lang="lt-LT"/>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Slide Number Placeholder 5"/>
          <p:cNvSpPr txBox="1">
            <a:spLocks noGrp="1"/>
          </p:cNvSpPr>
          <p:nvPr>
            <p:ph type="sldNum" sz="quarter" idx="8"/>
          </p:nvPr>
        </p:nvSpPr>
        <p:spPr>
          <a:xfrm>
            <a:off x="6553203" y="6356351"/>
            <a:ext cx="2133596" cy="365129"/>
          </a:xfrm>
        </p:spPr>
        <p:txBody>
          <a:bodyPr/>
          <a:lstStyle>
            <a:lvl1pPr>
              <a:defRPr/>
            </a:lvl1pPr>
          </a:lstStyle>
          <a:p>
            <a:pPr lvl="0"/>
            <a:fld id="{5C9B746C-F5C7-428A-8019-9B5426F9C9CD}" type="slidenum">
              <a:t>‹#›</a:t>
            </a:fld>
            <a:endParaRPr lang="lt-LT" dirty="0"/>
          </a:p>
        </p:txBody>
      </p:sp>
    </p:spTree>
    <p:extLst>
      <p:ext uri="{BB962C8B-B14F-4D97-AF65-F5344CB8AC3E}">
        <p14:creationId xmlns:p14="http://schemas.microsoft.com/office/powerpoint/2010/main" val="1169303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t-LT"/>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Slide Number Placeholder 6"/>
          <p:cNvSpPr txBox="1">
            <a:spLocks noGrp="1"/>
          </p:cNvSpPr>
          <p:nvPr>
            <p:ph type="sldNum" sz="quarter" idx="8"/>
          </p:nvPr>
        </p:nvSpPr>
        <p:spPr>
          <a:xfrm>
            <a:off x="6553203" y="6356351"/>
            <a:ext cx="2133596" cy="365129"/>
          </a:xfrm>
        </p:spPr>
        <p:txBody>
          <a:bodyPr/>
          <a:lstStyle>
            <a:lvl1pPr>
              <a:defRPr/>
            </a:lvl1pPr>
          </a:lstStyle>
          <a:p>
            <a:pPr lvl="0"/>
            <a:fld id="{02A85A44-883C-4EFA-85EC-DFD9FCC391AD}" type="slidenum">
              <a:t>‹#›</a:t>
            </a:fld>
            <a:endParaRPr lang="lt-LT" dirty="0"/>
          </a:p>
        </p:txBody>
      </p:sp>
    </p:spTree>
    <p:extLst>
      <p:ext uri="{BB962C8B-B14F-4D97-AF65-F5344CB8AC3E}">
        <p14:creationId xmlns:p14="http://schemas.microsoft.com/office/powerpoint/2010/main" val="123601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t-LT"/>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Slide Number Placeholder 8"/>
          <p:cNvSpPr txBox="1">
            <a:spLocks noGrp="1"/>
          </p:cNvSpPr>
          <p:nvPr>
            <p:ph type="sldNum" sz="quarter" idx="8"/>
          </p:nvPr>
        </p:nvSpPr>
        <p:spPr>
          <a:xfrm>
            <a:off x="6553203" y="6356351"/>
            <a:ext cx="2133596" cy="365129"/>
          </a:xfrm>
        </p:spPr>
        <p:txBody>
          <a:bodyPr/>
          <a:lstStyle>
            <a:lvl1pPr>
              <a:defRPr/>
            </a:lvl1pPr>
          </a:lstStyle>
          <a:p>
            <a:pPr lvl="0"/>
            <a:fld id="{E0E607DF-65F8-4BD3-966A-2C50ECEB78E3}" type="slidenum">
              <a:t>‹#›</a:t>
            </a:fld>
            <a:endParaRPr lang="lt-LT" dirty="0"/>
          </a:p>
        </p:txBody>
      </p:sp>
    </p:spTree>
    <p:extLst>
      <p:ext uri="{BB962C8B-B14F-4D97-AF65-F5344CB8AC3E}">
        <p14:creationId xmlns:p14="http://schemas.microsoft.com/office/powerpoint/2010/main" val="3620629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t-LT"/>
          </a:p>
        </p:txBody>
      </p:sp>
      <p:sp>
        <p:nvSpPr>
          <p:cNvPr id="3" name="Slide Number Placeholder 4"/>
          <p:cNvSpPr txBox="1">
            <a:spLocks noGrp="1"/>
          </p:cNvSpPr>
          <p:nvPr>
            <p:ph type="sldNum" sz="quarter" idx="8"/>
          </p:nvPr>
        </p:nvSpPr>
        <p:spPr>
          <a:xfrm>
            <a:off x="6553203" y="6356351"/>
            <a:ext cx="2133596" cy="365129"/>
          </a:xfrm>
        </p:spPr>
        <p:txBody>
          <a:bodyPr/>
          <a:lstStyle>
            <a:lvl1pPr>
              <a:defRPr/>
            </a:lvl1pPr>
          </a:lstStyle>
          <a:p>
            <a:pPr lvl="0"/>
            <a:fld id="{F2A56FD9-27A3-4B55-A0E8-5CB608521FF7}" type="slidenum">
              <a:t>‹#›</a:t>
            </a:fld>
            <a:endParaRPr lang="lt-LT" dirty="0"/>
          </a:p>
        </p:txBody>
      </p:sp>
    </p:spTree>
    <p:extLst>
      <p:ext uri="{BB962C8B-B14F-4D97-AF65-F5344CB8AC3E}">
        <p14:creationId xmlns:p14="http://schemas.microsoft.com/office/powerpoint/2010/main" val="61547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txBox="1">
            <a:spLocks noGrp="1"/>
          </p:cNvSpPr>
          <p:nvPr>
            <p:ph type="sldNum" sz="quarter" idx="8"/>
          </p:nvPr>
        </p:nvSpPr>
        <p:spPr>
          <a:xfrm>
            <a:off x="6553203" y="6356351"/>
            <a:ext cx="2133596" cy="365129"/>
          </a:xfrm>
        </p:spPr>
        <p:txBody>
          <a:bodyPr/>
          <a:lstStyle>
            <a:lvl1pPr>
              <a:defRPr/>
            </a:lvl1pPr>
          </a:lstStyle>
          <a:p>
            <a:pPr lvl="0"/>
            <a:fld id="{B08E13F0-0669-4DBE-B8BD-E3AC839505BB}" type="slidenum">
              <a:t>‹#›</a:t>
            </a:fld>
            <a:endParaRPr lang="lt-LT" dirty="0"/>
          </a:p>
        </p:txBody>
      </p:sp>
    </p:spTree>
    <p:extLst>
      <p:ext uri="{BB962C8B-B14F-4D97-AF65-F5344CB8AC3E}">
        <p14:creationId xmlns:p14="http://schemas.microsoft.com/office/powerpoint/2010/main" val="2779134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endParaRPr lang="lt-LT"/>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Slide Number Placeholder 6"/>
          <p:cNvSpPr txBox="1">
            <a:spLocks noGrp="1"/>
          </p:cNvSpPr>
          <p:nvPr>
            <p:ph type="sldNum" sz="quarter" idx="8"/>
          </p:nvPr>
        </p:nvSpPr>
        <p:spPr>
          <a:xfrm>
            <a:off x="6553203" y="6356351"/>
            <a:ext cx="2133596" cy="365129"/>
          </a:xfrm>
        </p:spPr>
        <p:txBody>
          <a:bodyPr/>
          <a:lstStyle>
            <a:lvl1pPr>
              <a:defRPr/>
            </a:lvl1pPr>
          </a:lstStyle>
          <a:p>
            <a:pPr lvl="0"/>
            <a:fld id="{E4DD2F4B-9C20-43BF-AD1F-935258F63F4C}" type="slidenum">
              <a:t>‹#›</a:t>
            </a:fld>
            <a:endParaRPr lang="lt-LT" dirty="0"/>
          </a:p>
        </p:txBody>
      </p:sp>
    </p:spTree>
    <p:extLst>
      <p:ext uri="{BB962C8B-B14F-4D97-AF65-F5344CB8AC3E}">
        <p14:creationId xmlns:p14="http://schemas.microsoft.com/office/powerpoint/2010/main" val="30763276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endParaRPr lang="lt-LT"/>
          </a:p>
        </p:txBody>
      </p:sp>
      <p:sp>
        <p:nvSpPr>
          <p:cNvPr id="3" name="Picture Placeholder 2"/>
          <p:cNvSpPr txBox="1">
            <a:spLocks noGrp="1"/>
          </p:cNvSpPr>
          <p:nvPr>
            <p:ph type="pic" idx="1"/>
          </p:nvPr>
        </p:nvSpPr>
        <p:spPr>
          <a:xfrm>
            <a:off x="1792288" y="612776"/>
            <a:ext cx="5486400" cy="4114800"/>
          </a:xfrm>
        </p:spPr>
        <p:txBody>
          <a:bodyPr/>
          <a:lstStyle>
            <a:lvl1pPr marL="0" indent="0">
              <a:buNone/>
              <a:defRPr lang="lt-LT"/>
            </a:lvl1pPr>
          </a:lstStyle>
          <a:p>
            <a:pPr lvl="0"/>
            <a:endParaRPr lang="lt-LT" dirty="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Slide Number Placeholder 6"/>
          <p:cNvSpPr txBox="1">
            <a:spLocks noGrp="1"/>
          </p:cNvSpPr>
          <p:nvPr>
            <p:ph type="sldNum" sz="quarter" idx="8"/>
          </p:nvPr>
        </p:nvSpPr>
        <p:spPr>
          <a:xfrm>
            <a:off x="6553203" y="6356351"/>
            <a:ext cx="2133596" cy="365129"/>
          </a:xfrm>
        </p:spPr>
        <p:txBody>
          <a:bodyPr/>
          <a:lstStyle>
            <a:lvl1pPr>
              <a:defRPr/>
            </a:lvl1pPr>
          </a:lstStyle>
          <a:p>
            <a:pPr lvl="0"/>
            <a:fld id="{A6AE240C-EE51-44DD-9C7E-0663978A64DB}" type="slidenum">
              <a:t>‹#›</a:t>
            </a:fld>
            <a:endParaRPr lang="lt-LT" dirty="0"/>
          </a:p>
        </p:txBody>
      </p:sp>
    </p:spTree>
    <p:extLst>
      <p:ext uri="{BB962C8B-B14F-4D97-AF65-F5344CB8AC3E}">
        <p14:creationId xmlns:p14="http://schemas.microsoft.com/office/powerpoint/2010/main" val="2916899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t-LT"/>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Slide Number Placeholder 5"/>
          <p:cNvSpPr txBox="1">
            <a:spLocks noGrp="1"/>
          </p:cNvSpPr>
          <p:nvPr>
            <p:ph type="sldNum" sz="quarter" idx="8"/>
          </p:nvPr>
        </p:nvSpPr>
        <p:spPr>
          <a:xfrm>
            <a:off x="6553203" y="6356351"/>
            <a:ext cx="2133596" cy="365129"/>
          </a:xfrm>
        </p:spPr>
        <p:txBody>
          <a:bodyPr/>
          <a:lstStyle>
            <a:lvl1pPr>
              <a:defRPr/>
            </a:lvl1pPr>
          </a:lstStyle>
          <a:p>
            <a:pPr lvl="0"/>
            <a:fld id="{5B45026E-FA36-4B13-B7CA-376363EDEC5D}" type="slidenum">
              <a:t>‹#›</a:t>
            </a:fld>
            <a:endParaRPr lang="lt-LT" dirty="0"/>
          </a:p>
        </p:txBody>
      </p:sp>
    </p:spTree>
    <p:extLst>
      <p:ext uri="{BB962C8B-B14F-4D97-AF65-F5344CB8AC3E}">
        <p14:creationId xmlns:p14="http://schemas.microsoft.com/office/powerpoint/2010/main" val="1749545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endParaRPr lang="lt-LT"/>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Slide Number Placeholder 5"/>
          <p:cNvSpPr txBox="1">
            <a:spLocks noGrp="1"/>
          </p:cNvSpPr>
          <p:nvPr>
            <p:ph type="sldNum" sz="quarter" idx="8"/>
          </p:nvPr>
        </p:nvSpPr>
        <p:spPr>
          <a:xfrm>
            <a:off x="6553203" y="6356351"/>
            <a:ext cx="2133596" cy="365129"/>
          </a:xfrm>
        </p:spPr>
        <p:txBody>
          <a:bodyPr/>
          <a:lstStyle>
            <a:lvl1pPr>
              <a:defRPr/>
            </a:lvl1pPr>
          </a:lstStyle>
          <a:p>
            <a:pPr lvl="0"/>
            <a:fld id="{14E4978B-A8CB-44FF-B488-4E7D48E34483}" type="slidenum">
              <a:t>‹#›</a:t>
            </a:fld>
            <a:endParaRPr lang="lt-LT" dirty="0"/>
          </a:p>
        </p:txBody>
      </p:sp>
    </p:spTree>
    <p:extLst>
      <p:ext uri="{BB962C8B-B14F-4D97-AF65-F5344CB8AC3E}">
        <p14:creationId xmlns:p14="http://schemas.microsoft.com/office/powerpoint/2010/main" val="2947929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endParaRPr lang="lt-LT"/>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t-LT" dirty="0"/>
          </a:p>
        </p:txBody>
      </p:sp>
      <p:pic>
        <p:nvPicPr>
          <p:cNvPr id="4" name="Picture 6"/>
          <p:cNvPicPr>
            <a:picLocks noChangeAspect="1"/>
          </p:cNvPicPr>
          <p:nvPr/>
        </p:nvPicPr>
        <p:blipFill>
          <a:blip r:embed="rId13"/>
          <a:stretch>
            <a:fillRect/>
          </a:stretch>
        </p:blipFill>
        <p:spPr>
          <a:xfrm>
            <a:off x="457200" y="6324603"/>
            <a:ext cx="487676" cy="487676"/>
          </a:xfrm>
          <a:prstGeom prst="rect">
            <a:avLst/>
          </a:prstGeom>
          <a:noFill/>
          <a:ln>
            <a:noFill/>
          </a:ln>
        </p:spPr>
      </p:pic>
      <p:sp>
        <p:nvSpPr>
          <p:cNvPr id="5" name="TextBox 7"/>
          <p:cNvSpPr txBox="1"/>
          <p:nvPr/>
        </p:nvSpPr>
        <p:spPr>
          <a:xfrm>
            <a:off x="3124203" y="6429941"/>
            <a:ext cx="2895603" cy="276999"/>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1200" b="0" i="0" u="none" strike="noStrike" kern="1200" cap="none" spc="0" baseline="0" dirty="0">
                <a:solidFill>
                  <a:srgbClr val="7F7F7F"/>
                </a:solidFill>
                <a:uFillTx/>
                <a:latin typeface="Calibri"/>
              </a:rPr>
              <a:t>© Lietuvos sodininkų bendrijų asociacija</a:t>
            </a:r>
          </a:p>
        </p:txBody>
      </p:sp>
      <p:sp>
        <p:nvSpPr>
          <p:cNvPr id="6" name="Slide Number Placeholder 10"/>
          <p:cNvSpPr txBox="1">
            <a:spLocks noGrp="1"/>
          </p:cNvSpPr>
          <p:nvPr>
            <p:ph type="sldNum" sz="quarter" idx="4"/>
          </p:nvPr>
        </p:nvSpPr>
        <p:spPr>
          <a:xfrm>
            <a:off x="6400800" y="6356351"/>
            <a:ext cx="2286000"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lt-LT" sz="1200" b="0" i="0" u="none" strike="noStrike" kern="1200" cap="none" spc="0" baseline="0">
                <a:solidFill>
                  <a:srgbClr val="898989"/>
                </a:solidFill>
                <a:uFillTx/>
                <a:latin typeface="Calibri"/>
              </a:defRPr>
            </a:lvl1pPr>
          </a:lstStyle>
          <a:p>
            <a:pPr lvl="0"/>
            <a:fld id="{C82CA0E2-9335-449D-B09C-66FA8C9B5420}" type="slidenum">
              <a:t>‹#›</a:t>
            </a:fld>
            <a:endParaRPr lang="lt-L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1">
        <a:lnSpc>
          <a:spcPct val="100000"/>
        </a:lnSpc>
        <a:spcBef>
          <a:spcPts val="800"/>
        </a:spcBef>
        <a:spcAft>
          <a:spcPts val="0"/>
        </a:spcAft>
        <a:buSzPct val="100000"/>
        <a:buFont typeface="Arial" pitchFamily="34"/>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1">
        <a:lnSpc>
          <a:spcPct val="100000"/>
        </a:lnSpc>
        <a:spcBef>
          <a:spcPts val="7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1">
        <a:lnSpc>
          <a:spcPct val="100000"/>
        </a:lnSpc>
        <a:spcBef>
          <a:spcPts val="6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title"/>
          </p:nvPr>
        </p:nvSpPr>
        <p:spPr>
          <a:xfrm>
            <a:off x="685800" y="2130423"/>
            <a:ext cx="7772400" cy="1470026"/>
          </a:xfrm>
        </p:spPr>
        <p:txBody>
          <a:bodyPr/>
          <a:lstStyle/>
          <a:p>
            <a:pPr lvl="0"/>
            <a:r>
              <a:rPr lang="lt-LT" b="1" smtClean="0"/>
              <a:t>Sodininkų </a:t>
            </a:r>
            <a:r>
              <a:rPr lang="lt-LT" b="1" dirty="0"/>
              <a:t>bendrijų įstatymo pokyčiai nuo 2020-01-01</a:t>
            </a:r>
          </a:p>
        </p:txBody>
      </p:sp>
      <p:sp>
        <p:nvSpPr>
          <p:cNvPr id="3" name="Subtitle 2"/>
          <p:cNvSpPr txBox="1">
            <a:spLocks noGrp="1"/>
          </p:cNvSpPr>
          <p:nvPr>
            <p:ph type="subTitle" idx="4294967295"/>
          </p:nvPr>
        </p:nvSpPr>
        <p:spPr>
          <a:xfrm>
            <a:off x="1371600" y="3886200"/>
            <a:ext cx="6400800" cy="1752603"/>
          </a:xfrm>
        </p:spPr>
        <p:txBody>
          <a:bodyPr anchorCtr="1"/>
          <a:lstStyle/>
          <a:p>
            <a:pPr marL="0" lvl="0" indent="0" algn="ctr">
              <a:buNone/>
            </a:pPr>
            <a:r>
              <a:rPr lang="lt-LT" sz="3600" b="1" dirty="0">
                <a:solidFill>
                  <a:srgbClr val="898989"/>
                </a:solidFill>
              </a:rPr>
              <a:t>Linas </a:t>
            </a:r>
            <a:r>
              <a:rPr lang="lt-LT" sz="3600" b="1" dirty="0" smtClean="0">
                <a:solidFill>
                  <a:srgbClr val="898989"/>
                </a:solidFill>
              </a:rPr>
              <a:t>Vaicekavičius</a:t>
            </a:r>
          </a:p>
          <a:p>
            <a:pPr marL="0" lvl="0" indent="0" algn="ctr">
              <a:buNone/>
            </a:pPr>
            <a:r>
              <a:rPr lang="lt-LT" dirty="0" smtClean="0">
                <a:solidFill>
                  <a:srgbClr val="898989"/>
                </a:solidFill>
              </a:rPr>
              <a:t>Lietuvos </a:t>
            </a:r>
            <a:r>
              <a:rPr lang="lt-LT" dirty="0">
                <a:solidFill>
                  <a:srgbClr val="898989"/>
                </a:solidFill>
              </a:rPr>
              <a:t>sodininkų </a:t>
            </a:r>
            <a:r>
              <a:rPr lang="lt-LT" dirty="0" smtClean="0">
                <a:solidFill>
                  <a:srgbClr val="898989"/>
                </a:solidFill>
              </a:rPr>
              <a:t>bendrijų </a:t>
            </a:r>
            <a:r>
              <a:rPr lang="lt-LT" dirty="0">
                <a:solidFill>
                  <a:srgbClr val="898989"/>
                </a:solidFill>
              </a:rPr>
              <a:t>asociacijos valdybos narys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le 1"/>
          <p:cNvSpPr txBox="1">
            <a:spLocks noGrp="1"/>
          </p:cNvSpPr>
          <p:nvPr>
            <p:ph type="title"/>
          </p:nvPr>
        </p:nvSpPr>
        <p:spPr>
          <a:xfrm>
            <a:off x="304800" y="274640"/>
            <a:ext cx="8534400" cy="1143000"/>
          </a:xfrm>
        </p:spPr>
        <p:txBody>
          <a:bodyPr/>
          <a:lstStyle/>
          <a:p>
            <a:pPr lvl="0"/>
            <a:r>
              <a:rPr lang="lt-LT" sz="4000" dirty="0" smtClean="0"/>
              <a:t>Paskutinį kartą SBĮ keistas </a:t>
            </a:r>
            <a:r>
              <a:rPr lang="lt-LT" sz="4000" dirty="0"/>
              <a:t>2015-07-31</a:t>
            </a:r>
          </a:p>
        </p:txBody>
      </p:sp>
      <p:sp>
        <p:nvSpPr>
          <p:cNvPr id="3" name="Content Placeholder 2"/>
          <p:cNvSpPr txBox="1">
            <a:spLocks noGrp="1"/>
          </p:cNvSpPr>
          <p:nvPr>
            <p:ph idx="1"/>
          </p:nvPr>
        </p:nvSpPr>
        <p:spPr/>
        <p:txBody>
          <a:bodyPr/>
          <a:lstStyle/>
          <a:p>
            <a:pPr lvl="0"/>
            <a:r>
              <a:rPr lang="lt-LT" dirty="0"/>
              <a:t>Paskutinį kartą SBĮ keistas buvo prieš 4 ½ metų</a:t>
            </a:r>
          </a:p>
          <a:p>
            <a:pPr lvl="0"/>
            <a:r>
              <a:rPr lang="lt-LT" dirty="0"/>
              <a:t>2019 m. gruodžio 10 d. Seime buvo priimtas Lietuvos Respublikos </a:t>
            </a:r>
            <a:r>
              <a:rPr lang="lt-LT" b="1" dirty="0"/>
              <a:t>sodininkų bendrijų įstatymo</a:t>
            </a:r>
            <a:r>
              <a:rPr lang="lt-LT" dirty="0"/>
              <a:t> Nr. IX-1934 2, 6, 7, 8, 11, 12, 14, 15, 16, 17, 18, 19, 21, 22, 24, 27 straipsnių ir penktojo skirsnio pavadinimo </a:t>
            </a:r>
            <a:r>
              <a:rPr lang="lt-LT" b="1" dirty="0"/>
              <a:t>pakeitimo ir </a:t>
            </a:r>
            <a:r>
              <a:rPr lang="lt-LT" dirty="0"/>
              <a:t>Įstatymo </a:t>
            </a:r>
            <a:r>
              <a:rPr lang="lt-LT" b="1" dirty="0"/>
              <a:t>papildymo 22-1 straipsniu įstatymas</a:t>
            </a:r>
            <a:r>
              <a:rPr lang="lt-LT" dirty="0"/>
              <a:t> (Nr. XIII-2647), įsigaliojęs 2020-01-01.</a:t>
            </a:r>
          </a:p>
        </p:txBody>
      </p:sp>
      <p:sp>
        <p:nvSpPr>
          <p:cNvPr id="4" name="Slide Number Placeholder 5"/>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DBDE57-429A-41B5-9294-ED00F9BD5D37}" type="slidenum">
              <a:t>2</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Slide Number Placeholder 5"/>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15C5FD2-3CA3-4BB3-8C65-1F555443F3D5}" type="slidenum">
              <a:t>3</a:t>
            </a:fld>
            <a:endParaRPr lang="lt-LT" sz="1200" b="0" i="0" u="none" strike="noStrike" kern="1200" cap="none" spc="0" baseline="0" dirty="0">
              <a:solidFill>
                <a:srgbClr val="898989"/>
              </a:solidFill>
              <a:uFillTx/>
              <a:latin typeface="Calibri"/>
            </a:endParaRPr>
          </a:p>
        </p:txBody>
      </p:sp>
      <p:pic>
        <p:nvPicPr>
          <p:cNvPr id="3" name="Picture 1"/>
          <p:cNvPicPr>
            <a:picLocks noChangeAspect="1"/>
          </p:cNvPicPr>
          <p:nvPr/>
        </p:nvPicPr>
        <p:blipFill>
          <a:blip r:embed="rId3"/>
          <a:stretch>
            <a:fillRect/>
          </a:stretch>
        </p:blipFill>
        <p:spPr>
          <a:xfrm>
            <a:off x="0" y="31391"/>
            <a:ext cx="9144000" cy="6795217"/>
          </a:xfrm>
          <a:prstGeom prst="rect">
            <a:avLst/>
          </a:prstGeom>
          <a:noFill/>
          <a:ln>
            <a:noFill/>
          </a:ln>
        </p:spPr>
      </p:pic>
      <p:sp>
        <p:nvSpPr>
          <p:cNvPr id="4" name="TextBox 2"/>
          <p:cNvSpPr txBox="1"/>
          <p:nvPr/>
        </p:nvSpPr>
        <p:spPr>
          <a:xfrm>
            <a:off x="447031" y="5562596"/>
            <a:ext cx="8392171" cy="830997"/>
          </a:xfrm>
          <a:prstGeom prst="rect">
            <a:avLst/>
          </a:prstGeom>
          <a:noFill/>
          <a:ln>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2400" b="0" i="0" u="none" strike="noStrike" kern="1200" cap="none" spc="0" baseline="0" dirty="0">
                <a:solidFill>
                  <a:srgbClr val="000000"/>
                </a:solidFill>
                <a:uFillTx/>
                <a:latin typeface="Calibri"/>
              </a:rPr>
              <a:t>Puslapio adresas: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2400" b="0" i="0" u="none" strike="noStrike" kern="1200" cap="none" spc="0" baseline="0" dirty="0">
                <a:solidFill>
                  <a:srgbClr val="000000"/>
                </a:solidFill>
                <a:uFillTx/>
                <a:latin typeface="Calibri"/>
              </a:rPr>
              <a:t>https://e-seimas.lrs.lt/portal/legalActEditions/lt/TAD/TAIS.224480</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2 str. Pagrindinės šio Įstatymo sąvokos</a:t>
            </a:r>
          </a:p>
        </p:txBody>
      </p:sp>
      <p:sp>
        <p:nvSpPr>
          <p:cNvPr id="3" name="Content Placeholder 2"/>
          <p:cNvSpPr txBox="1">
            <a:spLocks noGrp="1"/>
          </p:cNvSpPr>
          <p:nvPr>
            <p:ph idx="1"/>
          </p:nvPr>
        </p:nvSpPr>
        <p:spPr/>
        <p:txBody>
          <a:bodyPr/>
          <a:lstStyle/>
          <a:p>
            <a:pPr lvl="0">
              <a:spcBef>
                <a:spcPts val="700"/>
              </a:spcBef>
            </a:pPr>
            <a:r>
              <a:rPr lang="lt-LT" sz="2600" b="1" dirty="0"/>
              <a:t>1. Bendrijos nario mokestis – sodininkų bendrijos narių susirinkimo nustatyto dydžio įmoka, skirta sodininkų </a:t>
            </a:r>
            <a:r>
              <a:rPr lang="lt-LT" sz="2600" b="1" dirty="0">
                <a:solidFill>
                  <a:srgbClr val="C00000"/>
                </a:solidFill>
              </a:rPr>
              <a:t>bendrijai administruoti </a:t>
            </a:r>
            <a:r>
              <a:rPr lang="lt-LT" sz="2600" b="1" dirty="0"/>
              <a:t>ir kitai bendrijos veiklai užtikrinti.</a:t>
            </a:r>
          </a:p>
          <a:p>
            <a:pPr lvl="0">
              <a:spcBef>
                <a:spcPts val="700"/>
              </a:spcBef>
            </a:pPr>
            <a:r>
              <a:rPr lang="lt-LT" sz="2600" dirty="0"/>
              <a:t>2. </a:t>
            </a:r>
            <a:r>
              <a:rPr lang="lt-LT" sz="2600" b="1" dirty="0"/>
              <a:t>Kitas asmuo – fizinis asmuo, kuris mėgėjų sodo teritorijoje </a:t>
            </a:r>
            <a:r>
              <a:rPr lang="lt-LT" sz="2600" b="1" dirty="0">
                <a:solidFill>
                  <a:srgbClr val="C00000"/>
                </a:solidFill>
              </a:rPr>
              <a:t>įsigijo mėgėjų sodo sklypą ir nepageidauja </a:t>
            </a:r>
            <a:r>
              <a:rPr lang="lt-LT" sz="2600" b="1" dirty="0"/>
              <a:t>tapti sodininkų bendrijos nariu, </a:t>
            </a:r>
            <a:r>
              <a:rPr lang="lt-LT" sz="2600" b="1" dirty="0">
                <a:solidFill>
                  <a:srgbClr val="C00000"/>
                </a:solidFill>
              </a:rPr>
              <a:t>išstojęs</a:t>
            </a:r>
            <a:r>
              <a:rPr lang="lt-LT" sz="2600" b="1" dirty="0"/>
              <a:t> iš sodininkų bendrijos arba iš jos </a:t>
            </a:r>
            <a:r>
              <a:rPr lang="lt-LT" sz="2600" b="1" dirty="0">
                <a:solidFill>
                  <a:srgbClr val="C00000"/>
                </a:solidFill>
              </a:rPr>
              <a:t>pašalintas</a:t>
            </a:r>
            <a:r>
              <a:rPr lang="lt-LT" sz="2600" b="1" dirty="0"/>
              <a:t>, taip pat </a:t>
            </a:r>
            <a:r>
              <a:rPr lang="lt-LT" sz="2600" b="1" dirty="0">
                <a:solidFill>
                  <a:srgbClr val="C00000"/>
                </a:solidFill>
              </a:rPr>
              <a:t>juridinis asmuo</a:t>
            </a:r>
            <a:r>
              <a:rPr lang="lt-LT" sz="2600" b="1" dirty="0"/>
              <a:t>, kuris nuosavybės ar kitomis teisėmis valdo sodo sklypą mėgėjų sodo teritorijoje.</a:t>
            </a:r>
          </a:p>
          <a:p>
            <a:pPr lvl="0">
              <a:lnSpc>
                <a:spcPct val="80000"/>
              </a:lnSpc>
              <a:spcBef>
                <a:spcPts val="700"/>
              </a:spcBef>
            </a:pPr>
            <a:endParaRPr lang="lt-LT" sz="3000" dirty="0"/>
          </a:p>
        </p:txBody>
      </p:sp>
      <p:sp>
        <p:nvSpPr>
          <p:cNvPr id="4" name="Slide Number Placeholder 5"/>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64C290-4BE4-4836-B7C1-29263E396B03}" type="slidenum">
              <a:t>4</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2 str. Pagrindinės šio Įstatymo sąvokos</a:t>
            </a:r>
          </a:p>
        </p:txBody>
      </p:sp>
      <p:sp>
        <p:nvSpPr>
          <p:cNvPr id="3" name="Content Placeholder 2"/>
          <p:cNvSpPr txBox="1">
            <a:spLocks noGrp="1"/>
          </p:cNvSpPr>
          <p:nvPr>
            <p:ph idx="1"/>
          </p:nvPr>
        </p:nvSpPr>
        <p:spPr>
          <a:xfrm>
            <a:off x="457200" y="1600200"/>
            <a:ext cx="8229600" cy="4648196"/>
          </a:xfrm>
        </p:spPr>
        <p:txBody>
          <a:bodyPr/>
          <a:lstStyle/>
          <a:p>
            <a:pPr lvl="0">
              <a:spcBef>
                <a:spcPts val="700"/>
              </a:spcBef>
            </a:pPr>
            <a:r>
              <a:rPr lang="lt-LT" sz="2600" b="1" dirty="0"/>
              <a:t>7. Sodininkų bendrijos administravimas – sodininkų bendrijos valdymo organo atliekamas sodininkų bendrijos, kaip juridinio asmens, </a:t>
            </a:r>
            <a:r>
              <a:rPr lang="lt-LT" sz="2600" b="1" dirty="0">
                <a:solidFill>
                  <a:srgbClr val="C00000"/>
                </a:solidFill>
              </a:rPr>
              <a:t>administravimas</a:t>
            </a:r>
            <a:r>
              <a:rPr lang="lt-LT" sz="2600" b="1" dirty="0"/>
              <a:t>, mėgėjų sodo </a:t>
            </a:r>
            <a:r>
              <a:rPr lang="lt-LT" sz="2600" b="1" dirty="0">
                <a:solidFill>
                  <a:srgbClr val="C00000"/>
                </a:solidFill>
              </a:rPr>
              <a:t>teritorijos administravimas</a:t>
            </a:r>
            <a:r>
              <a:rPr lang="lt-LT" sz="2600" b="1" dirty="0"/>
              <a:t>, ūkinių ir finansinių </a:t>
            </a:r>
            <a:r>
              <a:rPr lang="lt-LT" sz="2600" b="1" dirty="0">
                <a:solidFill>
                  <a:srgbClr val="C00000"/>
                </a:solidFill>
              </a:rPr>
              <a:t>reikalų tvarkymas</a:t>
            </a:r>
            <a:r>
              <a:rPr lang="lt-LT" sz="2600" b="1" dirty="0"/>
              <a:t>, sodininkų bendrijos bendrojo naudojimo objektų valdymo ir </a:t>
            </a:r>
            <a:r>
              <a:rPr lang="lt-LT" sz="2600" b="1" dirty="0">
                <a:solidFill>
                  <a:srgbClr val="C00000"/>
                </a:solidFill>
              </a:rPr>
              <a:t>priežiūros organizavimas</a:t>
            </a:r>
            <a:r>
              <a:rPr lang="lt-LT" sz="2600" b="1" dirty="0"/>
              <a:t>.</a:t>
            </a:r>
          </a:p>
          <a:p>
            <a:pPr lvl="0">
              <a:spcBef>
                <a:spcPts val="700"/>
              </a:spcBef>
            </a:pPr>
            <a:r>
              <a:rPr lang="lt-LT" sz="2600" b="1" dirty="0"/>
              <a:t>9. Tiksliniai įnašai – sodininkų bendrijos narių susirinkimo patvirtinti įnašai, skirti bendrojo naudojimo </a:t>
            </a:r>
            <a:r>
              <a:rPr lang="lt-LT" sz="2600" b="1" dirty="0">
                <a:solidFill>
                  <a:srgbClr val="C00000"/>
                </a:solidFill>
              </a:rPr>
              <a:t>objektams sukurti ar pagerinti </a:t>
            </a:r>
            <a:r>
              <a:rPr lang="lt-LT" sz="2600" b="1" dirty="0"/>
              <a:t>ir kitiems numatytiems projektams įgyvendinti.</a:t>
            </a:r>
          </a:p>
        </p:txBody>
      </p:sp>
      <p:sp>
        <p:nvSpPr>
          <p:cNvPr id="4" name="Slide Number Placeholder 5"/>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1C05EC7-8CB2-4E58-98ED-267BD0A519D3}" type="slidenum">
              <a:t>5</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31">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6 str. Mėgėjiško sodo teritorija ir jos tvarkymo bendrieji reikalavimai</a:t>
            </a:r>
            <a:endParaRPr lang="lt-LT" dirty="0"/>
          </a:p>
        </p:txBody>
      </p:sp>
      <p:sp>
        <p:nvSpPr>
          <p:cNvPr id="3" name="Content Placeholder 2"/>
          <p:cNvSpPr txBox="1">
            <a:spLocks noGrp="1"/>
          </p:cNvSpPr>
          <p:nvPr>
            <p:ph idx="1"/>
          </p:nvPr>
        </p:nvSpPr>
        <p:spPr>
          <a:xfrm>
            <a:off x="457200" y="1600200"/>
            <a:ext cx="8229600" cy="4648196"/>
          </a:xfrm>
        </p:spPr>
        <p:txBody>
          <a:bodyPr/>
          <a:lstStyle/>
          <a:p>
            <a:pPr lvl="0">
              <a:lnSpc>
                <a:spcPct val="90000"/>
              </a:lnSpc>
            </a:pPr>
            <a:r>
              <a:rPr lang="lt-LT" sz="2200" dirty="0"/>
              <a:t>1. Mėgėjų sodo teritoriją sudaro sodininkų ir kitų asmenų, įsigijusių mėgėjų sodo teritorijoje sodo sklypą, naudojama nuosavybės ar kitomis teisėmis valdomų sklypų ir bendrojo naudojimo žemė, kuri teisės aktais buvo skirta mėgėjų sodininkystei plėtoti (kolektyvi-niams sodams steigti) arba priskirta pagal vėliau patikslintą žemės valdos projektą ar teritorijų planavimo dokumentą. Mėgėjų sodo teritorijoje esanti bendrojo naudojimo žemė žemės nuomos mo-kesčiu ir </a:t>
            </a:r>
            <a:r>
              <a:rPr lang="lt-LT" sz="2200" b="1" dirty="0"/>
              <a:t>žemės mokesčiu</a:t>
            </a:r>
            <a:r>
              <a:rPr lang="lt-LT" sz="2200" dirty="0"/>
              <a:t> neapmokestinama. Bendrojo naudojimo žemę bendrijos gali nuomoti ar išsipirkti iš valstybės. </a:t>
            </a:r>
            <a:r>
              <a:rPr lang="lt-LT" sz="2200" strike="sngStrike" dirty="0"/>
              <a:t>Bendrijos prašymu sodininkų bendrijų bendrojo naudojimo</a:t>
            </a:r>
            <a:r>
              <a:rPr lang="lt-LT" sz="2200" b="1" strike="sngStrike" dirty="0"/>
              <a:t> </a:t>
            </a:r>
            <a:r>
              <a:rPr lang="lt-LT" sz="2200" strike="sngStrike" dirty="0"/>
              <a:t>žemės sklypus, naudojamus keliams (gatvėms) eksploatuoti ar tiesti, ar žemės sklypus su juose esančiais keliais (gatvėmis), atlikus jų kadastrinius matavimus ir nerengiant naujo teritorijų planavimo dokumento, Vyriausybės ar jos įgaliotos institucijos nustatyta tvarka perima ar patikėjimo</a:t>
            </a:r>
            <a:r>
              <a:rPr lang="lt-LT" sz="2200" b="1" strike="sngStrike" dirty="0"/>
              <a:t> </a:t>
            </a:r>
            <a:r>
              <a:rPr lang="lt-LT" sz="2200" strike="sngStrike" dirty="0"/>
              <a:t>teise valdo ir tvarko savivaldybė, išskyrus atvejus, </a:t>
            </a:r>
            <a:r>
              <a:rPr lang="lt-LT" sz="2200" dirty="0"/>
              <a:t>  </a:t>
            </a:r>
            <a:r>
              <a:rPr lang="lt-LT" sz="2200" dirty="0">
                <a:latin typeface="Wingdings" pitchFamily="2"/>
              </a:rPr>
              <a:t></a:t>
            </a:r>
            <a:endParaRPr lang="lt-LT" sz="2200" dirty="0"/>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A601204-F40F-41DE-8E71-2E103A7E138F}" type="slidenum">
              <a:t>6</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32">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6 str. Mėgėjiško sodo teritorija ir jos tvarkymo bendrieji reikalavimai</a:t>
            </a:r>
            <a:endParaRPr lang="lt-LT" dirty="0"/>
          </a:p>
        </p:txBody>
      </p:sp>
      <p:sp>
        <p:nvSpPr>
          <p:cNvPr id="3" name="Content Placeholder 2"/>
          <p:cNvSpPr txBox="1">
            <a:spLocks noGrp="1"/>
          </p:cNvSpPr>
          <p:nvPr>
            <p:ph idx="1"/>
          </p:nvPr>
        </p:nvSpPr>
        <p:spPr/>
        <p:txBody>
          <a:bodyPr/>
          <a:lstStyle/>
          <a:p>
            <a:pPr lvl="0"/>
            <a:r>
              <a:rPr lang="lt-LT" sz="2200" dirty="0"/>
              <a:t>1. (tęs.) </a:t>
            </a:r>
            <a:r>
              <a:rPr lang="lt-LT" sz="2200" strike="sngStrike" dirty="0"/>
              <a:t>kai sodininkų bendrija šią bendrojo naudojimo teritorijos dalį išsiperka. Sodininkų bendrijų bendrojo naudojimo žemės sklypų, naudojamų keliams (gatvėms) eksploatuoti ar tiesti, ar žemės sklypų su juose esančiais keliais (gatvėmis) kadastriniai matavimai</a:t>
            </a:r>
            <a:r>
              <a:rPr lang="lt-LT" sz="2200" b="1" strike="sngStrike" dirty="0"/>
              <a:t> </a:t>
            </a:r>
            <a:r>
              <a:rPr lang="lt-LT" sz="2200" strike="sngStrike" dirty="0"/>
              <a:t>ir įregistravimas Nekilnojamojo turto registre finansuojamas iš sodininkų bendrijų lėšų, savivaldybių lėšų ir valstybės biudžeto tikslinių asignavimų, kurie planuojami ir paskirstomi savivaldybėms pagal Vyriausybės patvirtintą sodininkų bendrijų bendrojo naudojimo žemėje esančių vidaus kelių perdavimo programą. Bendrijos bendrojo naudojimo žemės sklypų, naudojamų keliams (gatvėms) eksploatuoti ar tiesti, ar žemės sklypų su juose esančiais keliais (gatvėmis) kadastrinių matavimų atlikimo tvarką nustato Vyriausybė ar jos įgaliota institucija.</a:t>
            </a:r>
            <a:r>
              <a:rPr lang="lt-LT" sz="2200" b="1" dirty="0"/>
              <a:t> </a:t>
            </a:r>
            <a:r>
              <a:rPr lang="lt-LT" sz="2200" dirty="0">
                <a:latin typeface="Wingdings" pitchFamily="2"/>
              </a:rPr>
              <a:t></a:t>
            </a:r>
            <a:endParaRPr lang="lt-LT" sz="2200" dirty="0"/>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EF43576-B7D4-4B3E-846C-5FA95BD93B4D}" type="slidenum">
              <a:t>7</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6 str. Mėgėjiško sodo teritorija ir jos tvarkymo bendrieji reikalavimai</a:t>
            </a:r>
          </a:p>
        </p:txBody>
      </p:sp>
      <p:sp>
        <p:nvSpPr>
          <p:cNvPr id="3" name="Content Placeholder 2"/>
          <p:cNvSpPr txBox="1">
            <a:spLocks noGrp="1"/>
          </p:cNvSpPr>
          <p:nvPr>
            <p:ph idx="1"/>
          </p:nvPr>
        </p:nvSpPr>
        <p:spPr>
          <a:xfrm>
            <a:off x="457200" y="1600200"/>
            <a:ext cx="8305796" cy="4724403"/>
          </a:xfrm>
        </p:spPr>
        <p:txBody>
          <a:bodyPr/>
          <a:lstStyle/>
          <a:p>
            <a:pPr lvl="0">
              <a:spcBef>
                <a:spcPts val="500"/>
              </a:spcBef>
            </a:pPr>
            <a:r>
              <a:rPr lang="lt-LT" sz="2200" dirty="0"/>
              <a:t>1. (tęs.) Bendrijos bendrojo naudojimo žemėje esanti vandens tieki-mo ir (arba) nuotekų tvarkymo infrastruktūra, </a:t>
            </a:r>
            <a:r>
              <a:rPr lang="lt-LT" sz="2200" strike="sngStrike" dirty="0"/>
              <a:t>ir valymo sistemos</a:t>
            </a:r>
            <a:r>
              <a:rPr lang="lt-LT" sz="2200" dirty="0"/>
              <a:t> bendrijų iniciatyva įstatymų ir </a:t>
            </a:r>
            <a:r>
              <a:rPr lang="lt-LT" sz="2200" strike="sngStrike" dirty="0"/>
              <a:t>kitų teisės aktų</a:t>
            </a:r>
            <a:r>
              <a:rPr lang="lt-LT" sz="2200" dirty="0"/>
              <a:t> </a:t>
            </a:r>
            <a:r>
              <a:rPr lang="lt-LT" sz="2200" b="1" dirty="0"/>
              <a:t>LR Vyriausybės </a:t>
            </a:r>
            <a:r>
              <a:rPr lang="lt-LT" sz="2200" dirty="0"/>
              <a:t>nustatyta tvarka iš bendrijų išperkam</a:t>
            </a:r>
            <a:r>
              <a:rPr lang="lt-LT" sz="2200" strike="sngStrike" dirty="0"/>
              <a:t>os</a:t>
            </a:r>
            <a:r>
              <a:rPr lang="lt-LT" sz="2200" b="1" dirty="0"/>
              <a:t>a </a:t>
            </a:r>
            <a:r>
              <a:rPr lang="lt-LT" sz="2200" dirty="0"/>
              <a:t>arba perduodam</a:t>
            </a:r>
            <a:r>
              <a:rPr lang="lt-LT" sz="2200" strike="sngStrike" dirty="0"/>
              <a:t>os</a:t>
            </a:r>
            <a:r>
              <a:rPr lang="lt-LT" sz="2200" b="1" dirty="0"/>
              <a:t>a</a:t>
            </a:r>
            <a:r>
              <a:rPr lang="lt-LT" sz="2200" dirty="0"/>
              <a:t> </a:t>
            </a:r>
            <a:r>
              <a:rPr lang="lt-LT" sz="2200" strike="sngStrike" dirty="0"/>
              <a:t>eksploatuoti pagal esamą jų būklę</a:t>
            </a:r>
            <a:r>
              <a:rPr lang="lt-LT" sz="2200" dirty="0"/>
              <a:t> </a:t>
            </a:r>
            <a:r>
              <a:rPr lang="lt-LT" sz="2200" b="1" dirty="0"/>
              <a:t>savivaldybėms ir (ar) </a:t>
            </a:r>
            <a:r>
              <a:rPr lang="lt-LT" sz="2200" dirty="0"/>
              <a:t>savivaldybių kontroliuojamoms įmonėms. </a:t>
            </a:r>
            <a:r>
              <a:rPr lang="lt-LT" sz="2200" b="1" dirty="0"/>
              <a:t>Bendrijos bendrojo naudojimo žemėje esantys žemės sklypai, su juose esančiais keliais (gatvėmis) ir (ar) kelių juostomis bendrijų iniciatyva Vyriausybės patvirtintose </a:t>
            </a:r>
            <a:r>
              <a:rPr lang="lt-LT" sz="2200" b="1" i="1" dirty="0"/>
              <a:t>Valstybinės žemės sklypų perdavimo valdyti, naudoti ir disponuoti jais patikėjimo teise savivaldybėms taisyklėse </a:t>
            </a:r>
            <a:r>
              <a:rPr lang="lt-LT" sz="2200" b="1" dirty="0"/>
              <a:t>nustatyta tvarka ir sąlygomis perduodami savivaldybėms. Bendrijos su savivaldybėmis pasirašo </a:t>
            </a:r>
            <a:r>
              <a:rPr lang="lt-LT" sz="2200" b="1" dirty="0">
                <a:solidFill>
                  <a:srgbClr val="C00000"/>
                </a:solidFill>
              </a:rPr>
              <a:t>ketinimo protokolus </a:t>
            </a:r>
            <a:r>
              <a:rPr lang="lt-LT" sz="2200" b="1" dirty="0"/>
              <a:t>dėl savivaldybėms perduotinų kelių (gatvių) užimamų žemės sklypų suformavimui, perdavimui ir perėmimui reikalingų </a:t>
            </a:r>
            <a:r>
              <a:rPr lang="lt-LT" sz="2200" b="1" dirty="0">
                <a:solidFill>
                  <a:srgbClr val="C00000"/>
                </a:solidFill>
              </a:rPr>
              <a:t>parengiamųjų darbų atlikimo sąlygų</a:t>
            </a:r>
            <a:r>
              <a:rPr lang="lt-LT" sz="2200" b="1" dirty="0"/>
              <a:t>.</a:t>
            </a:r>
            <a:r>
              <a:rPr lang="lt-LT" sz="2200" dirty="0"/>
              <a:t> </a:t>
            </a:r>
            <a:r>
              <a:rPr lang="lt-LT" sz="2200" dirty="0">
                <a:latin typeface="Wingdings" pitchFamily="2"/>
              </a:rPr>
              <a:t></a:t>
            </a:r>
            <a:endParaRPr lang="lt-LT" sz="2200" dirty="0"/>
          </a:p>
        </p:txBody>
      </p:sp>
      <p:sp>
        <p:nvSpPr>
          <p:cNvPr id="4" name="Slide Number Placeholder 5"/>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AE4C37D-CD0C-4B87-8528-8CAB8EE5DCC9}" type="slidenum">
              <a:t>8</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8756869-68D0-4CF4-B9CB-BB38D817D48B}" type="slidenum">
              <a:t>9</a:t>
            </a:fld>
            <a:endParaRPr lang="lt-LT" sz="1200" b="0" i="0" u="none" strike="noStrike" kern="1200" cap="none" spc="0" baseline="0" dirty="0">
              <a:solidFill>
                <a:srgbClr val="898989"/>
              </a:solidFill>
              <a:uFillTx/>
              <a:latin typeface="Calibri"/>
            </a:endParaRPr>
          </a:p>
        </p:txBody>
      </p:sp>
      <p:pic>
        <p:nvPicPr>
          <p:cNvPr id="3" name="Picture 4"/>
          <p:cNvPicPr>
            <a:picLocks noChangeAspect="1"/>
          </p:cNvPicPr>
          <p:nvPr/>
        </p:nvPicPr>
        <p:blipFill>
          <a:blip r:embed="rId3"/>
          <a:stretch>
            <a:fillRect/>
          </a:stretch>
        </p:blipFill>
        <p:spPr>
          <a:xfrm>
            <a:off x="0" y="41513"/>
            <a:ext cx="9144000" cy="6774972"/>
          </a:xfrm>
          <a:prstGeom prst="rect">
            <a:avLst/>
          </a:prstGeom>
          <a:noFill/>
          <a:ln>
            <a:noFill/>
          </a:ln>
        </p:spPr>
      </p:pic>
      <p:sp>
        <p:nvSpPr>
          <p:cNvPr id="4" name="TextBox 5"/>
          <p:cNvSpPr txBox="1"/>
          <p:nvPr/>
        </p:nvSpPr>
        <p:spPr>
          <a:xfrm>
            <a:off x="457200" y="5569802"/>
            <a:ext cx="8382003" cy="830997"/>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2400" b="0" i="0" u="none" strike="noStrike" kern="1200" cap="none" spc="0" baseline="0" dirty="0">
                <a:solidFill>
                  <a:srgbClr val="000000"/>
                </a:solidFill>
                <a:uFillTx/>
                <a:latin typeface="Calibri"/>
              </a:rPr>
              <a:t>Puslapio adresas: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2400" b="0" i="0" u="none" strike="noStrike" kern="1200" cap="none" spc="0" baseline="0" dirty="0">
                <a:solidFill>
                  <a:srgbClr val="000000"/>
                </a:solidFill>
                <a:uFillTx/>
                <a:latin typeface="Calibri"/>
              </a:rPr>
              <a:t>https://e-seimas.lrs.lt/portal/legalActEditions/lt/TAD/TAIS.182710</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6 str. Mėgėjiško sodo teritorija ir jos tvarkymo bendrieji reikalavimai</a:t>
            </a:r>
          </a:p>
        </p:txBody>
      </p:sp>
      <p:sp>
        <p:nvSpPr>
          <p:cNvPr id="3" name="Content Placeholder 2"/>
          <p:cNvSpPr txBox="1">
            <a:spLocks noGrp="1"/>
          </p:cNvSpPr>
          <p:nvPr>
            <p:ph idx="1"/>
          </p:nvPr>
        </p:nvSpPr>
        <p:spPr/>
        <p:txBody>
          <a:bodyPr/>
          <a:lstStyle/>
          <a:p>
            <a:pPr lvl="0">
              <a:spcBef>
                <a:spcPts val="600"/>
              </a:spcBef>
            </a:pPr>
            <a:r>
              <a:rPr lang="lt-LT" sz="2200" dirty="0"/>
              <a:t>1. (tęs.) </a:t>
            </a:r>
            <a:r>
              <a:rPr lang="lt-LT" sz="2200" b="1" dirty="0"/>
              <a:t>Kelių (gatvių) kadastriniai matavimai ir įregistravimas </a:t>
            </a:r>
            <a:r>
              <a:rPr lang="lt-LT" sz="2200" b="1" i="1" dirty="0"/>
              <a:t>Nekilnojamojo turto registre </a:t>
            </a:r>
            <a:r>
              <a:rPr lang="lt-LT" sz="2200" b="1" dirty="0"/>
              <a:t>finansuojamas Vyriausybės nustatyta tvarka. Kelius (gatves) savivaldybės perima pagal ketinimo proto-kole nustatytas sąlygas, laiką ir laikydamosi šios prioritetų eilės: </a:t>
            </a:r>
            <a:br>
              <a:rPr lang="lt-LT" sz="2200" b="1" dirty="0"/>
            </a:br>
            <a:r>
              <a:rPr lang="lt-LT" sz="2200" b="1" dirty="0"/>
              <a:t>1) keliai (gatvės), kuriais (kuriomis) naudojasi ir ne mėgėjų sodo teritorijoje esančių žemės sklypų savininkai ir naudotojai (kai keliai (gatvės) atlieka </a:t>
            </a:r>
            <a:r>
              <a:rPr lang="lt-LT" sz="2200" b="1" dirty="0">
                <a:solidFill>
                  <a:srgbClr val="C00000"/>
                </a:solidFill>
              </a:rPr>
              <a:t>tranzitinę funkciją</a:t>
            </a:r>
            <a:r>
              <a:rPr lang="lt-LT" sz="2200" b="1" dirty="0"/>
              <a:t>);  </a:t>
            </a:r>
            <a:br>
              <a:rPr lang="lt-LT" sz="2200" b="1" dirty="0"/>
            </a:br>
            <a:r>
              <a:rPr lang="lt-LT" sz="2200" b="1" dirty="0"/>
              <a:t>2) keliai (gatvės), kuriais (kuriomis) naudojasi </a:t>
            </a:r>
            <a:r>
              <a:rPr lang="lt-LT" sz="2200" b="1" dirty="0">
                <a:solidFill>
                  <a:srgbClr val="C00000"/>
                </a:solidFill>
              </a:rPr>
              <a:t>daugiau negu vienos </a:t>
            </a:r>
            <a:r>
              <a:rPr lang="lt-LT" sz="2200" b="1" dirty="0"/>
              <a:t>bendrijos teritorijoje esančių žemės sklypų savininkai;</a:t>
            </a:r>
            <a:br>
              <a:rPr lang="lt-LT" sz="2200" b="1" dirty="0"/>
            </a:br>
            <a:r>
              <a:rPr lang="lt-LT" sz="2200" b="1" dirty="0"/>
              <a:t>3) keliai (gatvės), skirti aptarnauti bendrijas, kuriose </a:t>
            </a:r>
            <a:r>
              <a:rPr lang="lt-LT" sz="2200" b="1" dirty="0">
                <a:solidFill>
                  <a:srgbClr val="C00000"/>
                </a:solidFill>
              </a:rPr>
              <a:t>ne mažiau kaip 20 procentų </a:t>
            </a:r>
            <a:r>
              <a:rPr lang="lt-LT" sz="2200" b="1" dirty="0"/>
              <a:t>žemės sklypų savininkų yra gyvenamąją vietą šioje bendrijos teritorijoje deklaravę asmenys;</a:t>
            </a:r>
            <a:br>
              <a:rPr lang="lt-LT" sz="2200" b="1" dirty="0"/>
            </a:br>
            <a:r>
              <a:rPr lang="lt-LT" sz="2200" b="1" dirty="0"/>
              <a:t>4) keliai (gatvės), nepaminėti (-tos) 1, 2 ir 3 punktuose</a:t>
            </a:r>
            <a:r>
              <a:rPr lang="lt-LT" sz="2200" dirty="0"/>
              <a:t>. </a:t>
            </a:r>
          </a:p>
        </p:txBody>
      </p:sp>
      <p:sp>
        <p:nvSpPr>
          <p:cNvPr id="4" name="Slide Number Placeholder 5"/>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AC078F9-8F66-4E00-96F8-8DFB2FFB45B5}" type="slidenum">
              <a:t>10</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6 str. Mėgėjiško sodo teritorija ir jos tvarkymo bendrieji reikalavimai</a:t>
            </a:r>
            <a:endParaRPr lang="lt-LT" dirty="0"/>
          </a:p>
        </p:txBody>
      </p:sp>
      <p:sp>
        <p:nvSpPr>
          <p:cNvPr id="3" name="Content Placeholder 2"/>
          <p:cNvSpPr txBox="1">
            <a:spLocks noGrp="1"/>
          </p:cNvSpPr>
          <p:nvPr>
            <p:ph idx="1"/>
          </p:nvPr>
        </p:nvSpPr>
        <p:spPr/>
        <p:txBody>
          <a:bodyPr/>
          <a:lstStyle/>
          <a:p>
            <a:pPr lvl="0">
              <a:lnSpc>
                <a:spcPct val="80000"/>
              </a:lnSpc>
            </a:pPr>
            <a:r>
              <a:rPr lang="lt-LT" sz="2200" dirty="0"/>
              <a:t>3. Mėgėjų sodo teritorijoje žemės sklypai formuojami ir pertvarkomi pagal žemės valdos projektą ar teritorijų planavimo dokumentą Žemės įstatymo ar Teritorijų planavimo įstatymo nustatyta tvarka. Ženklinant sodininkų bendrijos teritorijoje esančio žemės sklypo, kuris ribojasi su bendrojo naudojimo žeme, ribas vietovėje, </a:t>
            </a:r>
            <a:r>
              <a:rPr lang="lt-LT" sz="2200" b="1" dirty="0"/>
              <a:t>teisės aktų nustatyta tvarka kviečiamas dalyvauti </a:t>
            </a:r>
            <a:r>
              <a:rPr lang="lt-LT" sz="2200" strike="sngStrike" dirty="0"/>
              <a:t>dalyvauja</a:t>
            </a:r>
            <a:r>
              <a:rPr lang="lt-LT" sz="2200" dirty="0"/>
              <a:t> sodininkų bendrijos pirmininkas ar bendrijos valdybos įgaliotas atstovas.</a:t>
            </a:r>
          </a:p>
          <a:p>
            <a:pPr lvl="0">
              <a:lnSpc>
                <a:spcPct val="80000"/>
              </a:lnSpc>
            </a:pPr>
            <a:r>
              <a:rPr lang="lt-LT" sz="2200" dirty="0"/>
              <a:t>8. Mėgėjų sodo teritorija </a:t>
            </a:r>
            <a:r>
              <a:rPr lang="lt-LT" sz="2200" b="1" dirty="0"/>
              <a:t>ir keliai (gatvės) </a:t>
            </a:r>
            <a:r>
              <a:rPr lang="lt-LT" sz="2200" dirty="0"/>
              <a:t>turi būti </a:t>
            </a:r>
            <a:r>
              <a:rPr lang="lt-LT" sz="2200" strike="sngStrike" dirty="0"/>
              <a:t>tvarkoma</a:t>
            </a:r>
            <a:r>
              <a:rPr lang="lt-LT" sz="2200" dirty="0"/>
              <a:t> </a:t>
            </a:r>
            <a:r>
              <a:rPr lang="lt-LT" sz="2200" b="1" dirty="0"/>
              <a:t>tvarkomi </a:t>
            </a:r>
            <a:r>
              <a:rPr lang="lt-LT" sz="2200" dirty="0"/>
              <a:t>taip, kad prireikus į </a:t>
            </a:r>
            <a:r>
              <a:rPr lang="lt-LT" sz="2200" strike="sngStrike" dirty="0"/>
              <a:t>ją</a:t>
            </a:r>
            <a:r>
              <a:rPr lang="lt-LT" sz="2200" dirty="0"/>
              <a:t> </a:t>
            </a:r>
            <a:r>
              <a:rPr lang="lt-LT" sz="2200" b="1" dirty="0"/>
              <a:t>mėgėjų sodo teritoriją atlikti pareigų specialiosiomis transporto priemonėmis </a:t>
            </a:r>
            <a:r>
              <a:rPr lang="lt-LT" sz="2200" dirty="0"/>
              <a:t>galėtų patekti </a:t>
            </a:r>
            <a:r>
              <a:rPr lang="lt-LT" sz="2200" strike="sngStrike" dirty="0"/>
              <a:t>atlikdami pareigas</a:t>
            </a:r>
            <a:r>
              <a:rPr lang="lt-LT" sz="2200" dirty="0"/>
              <a:t> priešgaisrinės </a:t>
            </a:r>
            <a:r>
              <a:rPr lang="lt-LT" sz="2200" b="1" dirty="0"/>
              <a:t>ap</a:t>
            </a:r>
            <a:r>
              <a:rPr lang="lt-LT" sz="2200" dirty="0"/>
              <a:t>saugos </a:t>
            </a:r>
            <a:r>
              <a:rPr lang="lt-LT" sz="2200" b="1" dirty="0"/>
              <a:t>ir gelbėjimo</a:t>
            </a:r>
            <a:r>
              <a:rPr lang="lt-LT" sz="2200" dirty="0"/>
              <a:t>, policijos, greitosios </a:t>
            </a:r>
            <a:r>
              <a:rPr lang="lt-LT" sz="2200" b="1" dirty="0"/>
              <a:t>medicinos</a:t>
            </a:r>
            <a:r>
              <a:rPr lang="lt-LT" sz="2200" dirty="0"/>
              <a:t> pagalbos ir kitų specialiųjų tarnybų darbuotojai. Mėgėjų sodo teritorijos bendrojo naudojimo žemėje </a:t>
            </a:r>
            <a:r>
              <a:rPr lang="lt-LT" sz="2200" strike="sngStrike" dirty="0"/>
              <a:t>esančių</a:t>
            </a:r>
            <a:r>
              <a:rPr lang="lt-LT" sz="2200" dirty="0"/>
              <a:t> </a:t>
            </a:r>
            <a:r>
              <a:rPr lang="lt-LT" sz="2200" b="1" dirty="0"/>
              <a:t>inicijuojant naujų kelių formavimą </a:t>
            </a:r>
            <a:r>
              <a:rPr lang="lt-LT" sz="2200" dirty="0"/>
              <a:t>vidaus kelių (gatvių </a:t>
            </a:r>
            <a:r>
              <a:rPr lang="lt-LT" sz="2200" strike="sngStrike" dirty="0"/>
              <a:t>juostų</a:t>
            </a:r>
            <a:r>
              <a:rPr lang="lt-LT" sz="2200" dirty="0"/>
              <a:t>) minimalus plotis negali būti mažesnis kaip 4,5 m ir gali sutapti su važiuojamosios dalies pločiu.</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E75ECC6-A01B-4379-AA22-75A7222A6F1D}" type="slidenum">
              <a:t>11</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7 str. Sodininkų bendrosios dalinės nuosavybės teisė ir jos įgyvendinimas</a:t>
            </a:r>
          </a:p>
        </p:txBody>
      </p:sp>
      <p:sp>
        <p:nvSpPr>
          <p:cNvPr id="3" name="Content Placeholder 2"/>
          <p:cNvSpPr txBox="1">
            <a:spLocks noGrp="1"/>
          </p:cNvSpPr>
          <p:nvPr>
            <p:ph idx="1"/>
          </p:nvPr>
        </p:nvSpPr>
        <p:spPr>
          <a:xfrm>
            <a:off x="457200" y="1600200"/>
            <a:ext cx="8305796" cy="4525959"/>
          </a:xfrm>
        </p:spPr>
        <p:txBody>
          <a:bodyPr/>
          <a:lstStyle/>
          <a:p>
            <a:pPr lvl="0">
              <a:spcBef>
                <a:spcPts val="600"/>
              </a:spcBef>
            </a:pPr>
            <a:r>
              <a:rPr lang="lt-LT" sz="2200" dirty="0"/>
              <a:t>6.</a:t>
            </a:r>
            <a:r>
              <a:rPr lang="lt-LT" sz="2200" b="1" dirty="0"/>
              <a:t>9. Mėgėjų sodo teritorijoje ūkinė-komercinė veikla gali būti vykdoma tik laikantis teisės aktų, nedarant žalos asmenų turtui ir gyvenamajai aplinkai, nepažeidžiant sodininkų ir kitų asmenų gyvenimo ir poilsio sąlygų, mėgėjų sodininkystės veiklos ir sodo bendrijos vidaus tvarkos taisyklių.</a:t>
            </a:r>
            <a:r>
              <a:rPr lang="lt-LT" sz="2200" dirty="0"/>
              <a:t> </a:t>
            </a:r>
          </a:p>
          <a:p>
            <a:pPr lvl="0">
              <a:spcBef>
                <a:spcPts val="600"/>
              </a:spcBef>
            </a:pPr>
            <a:r>
              <a:rPr lang="lt-LT" sz="2200" dirty="0"/>
              <a:t>7.4. Bendrijos valdymo organas privalo sudaryti bendrojo naudojimo objektų aprašą ir prireikus jį papildyti arba pakeisti. Šiame apraše turi būti nurodyta bendrojo naudojimo objektų techninė būklė. Bendrijos valdymo organas bendrojo naudojimo objektų aprašą viešai paskelbia </a:t>
            </a:r>
            <a:r>
              <a:rPr lang="lt-LT" sz="2200" b="1" dirty="0"/>
              <a:t>bendrijos</a:t>
            </a:r>
            <a:r>
              <a:rPr lang="lt-LT" sz="2200" dirty="0"/>
              <a:t> nariams ir </a:t>
            </a:r>
            <a:r>
              <a:rPr lang="lt-LT" sz="2200" b="1" dirty="0"/>
              <a:t>kitiems asmenims.</a:t>
            </a:r>
            <a:r>
              <a:rPr lang="lt-LT" sz="2200" dirty="0"/>
              <a:t> </a:t>
            </a:r>
            <a:r>
              <a:rPr lang="lt-LT" sz="2200" b="1" dirty="0"/>
              <a:t>Šį aprašą tvirtina bendrijos narių susirinkimas.</a:t>
            </a:r>
            <a:endParaRPr lang="lt-LT" sz="2200" dirty="0"/>
          </a:p>
        </p:txBody>
      </p:sp>
      <p:sp>
        <p:nvSpPr>
          <p:cNvPr id="4" name="Slide Number Placeholder 5"/>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DAD3C4B-5640-473B-8FF1-480CA36E89C5}" type="slidenum">
              <a:t>12</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7 str. Sodininkų bendrosios dalinės nuosavybės teisė ir jos įgyvendinimas</a:t>
            </a:r>
          </a:p>
        </p:txBody>
      </p:sp>
      <p:sp>
        <p:nvSpPr>
          <p:cNvPr id="3" name="Content Placeholder 2"/>
          <p:cNvSpPr txBox="1">
            <a:spLocks noGrp="1"/>
          </p:cNvSpPr>
          <p:nvPr>
            <p:ph idx="1"/>
          </p:nvPr>
        </p:nvSpPr>
        <p:spPr/>
        <p:txBody>
          <a:bodyPr/>
          <a:lstStyle/>
          <a:p>
            <a:pPr lvl="0">
              <a:lnSpc>
                <a:spcPct val="90000"/>
              </a:lnSpc>
              <a:spcBef>
                <a:spcPts val="1200"/>
              </a:spcBef>
            </a:pPr>
            <a:r>
              <a:rPr lang="lt-LT" sz="2200" dirty="0"/>
              <a:t>5. </a:t>
            </a:r>
            <a:r>
              <a:rPr lang="lt-LT" sz="2200" strike="sngStrike" dirty="0"/>
              <a:t>Asmenys, kurie mėgėjų sodo teritorijoje įsigyja žemės sklypą ir nepageidauja tapti bendrijos nariais, išstoję iš bendrijos arba iš jos pašalinti, taip pat juridiniai asmenys, kurie įsigyja žemės sklypą mėgėjų sodo teritorijoje,</a:t>
            </a:r>
            <a:r>
              <a:rPr lang="lt-LT" sz="2200" dirty="0"/>
              <a:t> </a:t>
            </a:r>
            <a:r>
              <a:rPr lang="lt-LT" sz="2200" strike="sngStrike" dirty="0"/>
              <a:t>už visas paslaugas ir naudojimąsi bendrojo naudojimo objektais atsiskaito pagal bendrijos pateiktas sąskaitas</a:t>
            </a:r>
            <a:r>
              <a:rPr lang="lt-LT" sz="2200" b="1" dirty="0"/>
              <a:t> Kiti asmenys atsiskaito su bendrija pagal pateiktas sąskaitas už visas jiems </a:t>
            </a:r>
            <a:r>
              <a:rPr lang="lt-LT" sz="2200" b="1" dirty="0">
                <a:solidFill>
                  <a:srgbClr val="C00000"/>
                </a:solidFill>
              </a:rPr>
              <a:t>suteiktas paslaugas </a:t>
            </a:r>
            <a:r>
              <a:rPr lang="lt-LT" sz="2200" b="1" dirty="0"/>
              <a:t>ir proporcingai pagal jiems tenkančias bendrojo naudojimo </a:t>
            </a:r>
            <a:r>
              <a:rPr lang="lt-LT" sz="2200" b="1" dirty="0">
                <a:solidFill>
                  <a:srgbClr val="C00000"/>
                </a:solidFill>
              </a:rPr>
              <a:t>objektų eksploatacijos</a:t>
            </a:r>
            <a:r>
              <a:rPr lang="lt-LT" sz="2200" b="1" dirty="0"/>
              <a:t>, bendrojo naudojimo </a:t>
            </a:r>
            <a:r>
              <a:rPr lang="lt-LT" sz="2200" b="1" dirty="0">
                <a:solidFill>
                  <a:srgbClr val="C00000"/>
                </a:solidFill>
              </a:rPr>
              <a:t>žemės tvarkymo</a:t>
            </a:r>
            <a:r>
              <a:rPr lang="lt-LT" sz="2200" b="1" dirty="0"/>
              <a:t>, bendrojo naudojimo </a:t>
            </a:r>
            <a:r>
              <a:rPr lang="lt-LT" sz="2200" b="1" dirty="0">
                <a:solidFill>
                  <a:srgbClr val="C00000"/>
                </a:solidFill>
              </a:rPr>
              <a:t>objektų priežiūros</a:t>
            </a:r>
            <a:r>
              <a:rPr lang="lt-LT" sz="2200" b="1" dirty="0"/>
              <a:t> organizavimo </a:t>
            </a:r>
            <a:r>
              <a:rPr lang="lt-LT" sz="2200" b="1" dirty="0">
                <a:solidFill>
                  <a:srgbClr val="C00000"/>
                </a:solidFill>
              </a:rPr>
              <a:t>išlaidas</a:t>
            </a:r>
            <a:r>
              <a:rPr lang="lt-LT" sz="2200" b="1" dirty="0"/>
              <a:t>, ir proporcingai pagal jiems tenkančias </a:t>
            </a:r>
            <a:r>
              <a:rPr lang="lt-LT" sz="2200" b="1" dirty="0">
                <a:solidFill>
                  <a:srgbClr val="C00000"/>
                </a:solidFill>
              </a:rPr>
              <a:t>įnašų</a:t>
            </a:r>
            <a:r>
              <a:rPr lang="lt-LT" sz="2200" b="1" dirty="0"/>
              <a:t> dalis, susijusias su bendrosios dalinės nuosavybės objektų mėgėjų sodo teritorijoje </a:t>
            </a:r>
            <a:r>
              <a:rPr lang="lt-LT" sz="2200" b="1" dirty="0">
                <a:solidFill>
                  <a:srgbClr val="C00000"/>
                </a:solidFill>
              </a:rPr>
              <a:t>atnaujinimu, pagerinimu ar sukūrimu </a:t>
            </a:r>
            <a:r>
              <a:rPr lang="lt-LT" sz="2200" b="1" dirty="0"/>
              <a:t>(jeigu kiti asmenys dalyvauja sukuriant naują objektą</a:t>
            </a:r>
            <a:r>
              <a:rPr lang="lt-LT" sz="2600" b="1" dirty="0"/>
              <a:t>). </a:t>
            </a:r>
          </a:p>
        </p:txBody>
      </p:sp>
      <p:sp>
        <p:nvSpPr>
          <p:cNvPr id="4" name="Slide Number Placeholder 5"/>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7CEA965-82F1-4C84-AF3E-CABE6BDF0A8C}" type="slidenum">
              <a:t>13</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3200" dirty="0"/>
              <a:t>8 str. Sodo sklypo pagrindinės žemės naudojimo paskirties keitimas ir sklypo perleidimo sąlygos</a:t>
            </a:r>
          </a:p>
        </p:txBody>
      </p:sp>
      <p:sp>
        <p:nvSpPr>
          <p:cNvPr id="3" name="Content Placeholder 2"/>
          <p:cNvSpPr txBox="1">
            <a:spLocks noGrp="1"/>
          </p:cNvSpPr>
          <p:nvPr>
            <p:ph idx="1"/>
          </p:nvPr>
        </p:nvSpPr>
        <p:spPr/>
        <p:txBody>
          <a:bodyPr/>
          <a:lstStyle/>
          <a:p>
            <a:pPr lvl="0"/>
            <a:r>
              <a:rPr lang="lt-LT" sz="2600" dirty="0"/>
              <a:t>2. </a:t>
            </a:r>
            <a:r>
              <a:rPr lang="lt-LT" sz="2600" strike="sngStrike" dirty="0"/>
              <a:t>Asmenys, įsigiję mėgėjų sodo teritorijoje sodo sklypą,</a:t>
            </a:r>
            <a:r>
              <a:rPr lang="lt-LT" sz="2600" dirty="0"/>
              <a:t> </a:t>
            </a:r>
            <a:r>
              <a:rPr lang="lt-LT" sz="2600" b="1" dirty="0"/>
              <a:t>Bendrijos nariai ir kiti asmenys privalo informuoti bendriją apie savo sodo sklypo ar jo dalies nuosavybės teisių perėjimą tretiesiems asmenims.</a:t>
            </a:r>
            <a:r>
              <a:rPr lang="lt-LT" sz="2600" dirty="0"/>
              <a:t> Prieš perleisdami savo </a:t>
            </a:r>
            <a:r>
              <a:rPr lang="lt-LT" sz="2600" b="1" dirty="0"/>
              <a:t>sodo</a:t>
            </a:r>
            <a:r>
              <a:rPr lang="lt-LT" sz="2600" dirty="0"/>
              <a:t> sklypą ar jo dalį </a:t>
            </a:r>
            <a:r>
              <a:rPr lang="lt-LT" sz="2600" b="1" dirty="0"/>
              <a:t>trečiajam</a:t>
            </a:r>
            <a:r>
              <a:rPr lang="lt-LT" sz="2600" dirty="0"/>
              <a:t> asmeniui, </a:t>
            </a:r>
            <a:r>
              <a:rPr lang="lt-LT" sz="2600" b="1" dirty="0"/>
              <a:t>savininkai</a:t>
            </a:r>
            <a:r>
              <a:rPr lang="lt-LT" sz="2600" dirty="0"/>
              <a:t> privalo pranešti bendrijai jos įstat</a:t>
            </a:r>
            <a:r>
              <a:rPr lang="lt-LT" sz="2600" strike="sngStrike" dirty="0"/>
              <a:t>ų</a:t>
            </a:r>
            <a:r>
              <a:rPr lang="lt-LT" sz="2600" b="1" dirty="0"/>
              <a:t>uose</a:t>
            </a:r>
            <a:r>
              <a:rPr lang="lt-LT" sz="2600" dirty="0"/>
              <a:t> nustatyta tvarka bei terminais ir gauti pažymą apie atsiskaitymą už prievoles bendrijai. Pažyma pateikiama notarui sudarant sodo sklypo pirkimo–pardavimo, dovanojimo ar kitą sodo sklypo perleidimo sutartį.</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C5F5848-D037-4B05-83B1-517CFDB0B2B4}" type="slidenum">
              <a:t>14</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11 str. Bendrijos įstatai</a:t>
            </a:r>
          </a:p>
        </p:txBody>
      </p:sp>
      <p:sp>
        <p:nvSpPr>
          <p:cNvPr id="3" name="Content Placeholder 2"/>
          <p:cNvSpPr txBox="1">
            <a:spLocks noGrp="1"/>
          </p:cNvSpPr>
          <p:nvPr>
            <p:ph idx="1"/>
          </p:nvPr>
        </p:nvSpPr>
        <p:spPr/>
        <p:txBody>
          <a:bodyPr/>
          <a:lstStyle/>
          <a:p>
            <a:pPr lvl="0"/>
            <a:r>
              <a:rPr lang="lt-LT" sz="2400" dirty="0"/>
              <a:t>2. Bendrijos įstatuose turi būti nurodyta:</a:t>
            </a:r>
            <a:br>
              <a:rPr lang="lt-LT" sz="2400" dirty="0"/>
            </a:br>
            <a:r>
              <a:rPr lang="lt-LT" sz="2400" dirty="0"/>
              <a:t>10) mokesčių bendrijos nariui ir kitam asmeniui, tikslinių, kaupiamųjų </a:t>
            </a:r>
            <a:r>
              <a:rPr lang="lt-LT" sz="2400" b="1" dirty="0"/>
              <a:t>(skirtų bendrojo naudojimo objektams atnaujinti ir kitiems projektams, kurių sąmata dar nesuplanuota) </a:t>
            </a:r>
            <a:r>
              <a:rPr lang="lt-LT" sz="2400" dirty="0"/>
              <a:t>ir kitų su bendrijos veikla susijusių įnašų nustatymo ir mokėjimo tvarka, nepiniginių įnašų įvertinimo bei bendrijos narių, kitų asmenų ir jų šeimos narių darbo sąnaudų įskaitymo į įnašus tvarka;</a:t>
            </a:r>
            <a:br>
              <a:rPr lang="lt-LT" sz="2400" dirty="0"/>
            </a:br>
            <a:r>
              <a:rPr lang="lt-LT" sz="2400" dirty="0"/>
              <a:t>15) dokumentų ir kitos informacijos apie sodininkų bendrijos veiklą pateikimo bendrijos nariams </a:t>
            </a:r>
            <a:r>
              <a:rPr lang="lt-LT" sz="2400" b="1" dirty="0"/>
              <a:t>ir kitiems asmenims</a:t>
            </a:r>
            <a:r>
              <a:rPr lang="lt-LT" sz="2400" dirty="0"/>
              <a:t> tvarka.</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FDCBC97-11C9-4123-8DFF-9D8A5224600E}" type="slidenum">
              <a:t>15</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le 1"/>
          <p:cNvSpPr txBox="1">
            <a:spLocks noGrp="1"/>
          </p:cNvSpPr>
          <p:nvPr>
            <p:ph type="title"/>
          </p:nvPr>
        </p:nvSpPr>
        <p:spPr>
          <a:xfrm>
            <a:off x="228600" y="274640"/>
            <a:ext cx="8686800" cy="1143000"/>
          </a:xfrm>
        </p:spPr>
        <p:txBody>
          <a:bodyPr/>
          <a:lstStyle/>
          <a:p>
            <a:pPr lvl="0"/>
            <a:r>
              <a:rPr lang="lt-LT" sz="4000" dirty="0"/>
              <a:t>12 str. Bendrijos vidaus tvarkos taisyklės</a:t>
            </a:r>
          </a:p>
        </p:txBody>
      </p:sp>
      <p:sp>
        <p:nvSpPr>
          <p:cNvPr id="3" name="Content Placeholder 2"/>
          <p:cNvSpPr txBox="1">
            <a:spLocks noGrp="1"/>
          </p:cNvSpPr>
          <p:nvPr>
            <p:ph idx="1"/>
          </p:nvPr>
        </p:nvSpPr>
        <p:spPr/>
        <p:txBody>
          <a:bodyPr/>
          <a:lstStyle/>
          <a:p>
            <a:pPr lvl="0"/>
            <a:r>
              <a:rPr lang="lt-LT" sz="2400" dirty="0"/>
              <a:t>2. Bendrijos vidaus tvarkos taisyklėse gali būti nustatytas ramybės laikas nakties metu, atliekų tvarkymo reikalavimai, </a:t>
            </a:r>
            <a:r>
              <a:rPr lang="lt-LT" sz="2400" b="1" dirty="0"/>
              <a:t>šiame ir kituose įstatymuose nustatytos draudžiamos veiklos, </a:t>
            </a:r>
            <a:r>
              <a:rPr lang="lt-LT" sz="2400" dirty="0"/>
              <a:t>sodo sklype leidžiamų laikyti smulkių naminių gyvūnų (triušių, nutrijų, šunų, paukščių</a:t>
            </a:r>
            <a:r>
              <a:rPr lang="lt-LT" sz="2400" b="1" dirty="0"/>
              <a:t>)</a:t>
            </a:r>
            <a:r>
              <a:rPr lang="lt-LT" sz="2400" dirty="0"/>
              <a:t>, bičių ir </a:t>
            </a:r>
            <a:r>
              <a:rPr lang="lt-LT" sz="2400" strike="sngStrike" dirty="0"/>
              <a:t>kt.) </a:t>
            </a:r>
            <a:r>
              <a:rPr lang="lt-LT" sz="2400" b="1" dirty="0"/>
              <a:t>kitų </a:t>
            </a:r>
            <a:r>
              <a:rPr lang="lt-LT" sz="2400" dirty="0"/>
              <a:t>rūšių sąrašas, jų laikymo tvarka ir sąlygos, bendrojo naudojimo objektų </a:t>
            </a:r>
            <a:r>
              <a:rPr lang="lt-LT" sz="2400" b="1" dirty="0"/>
              <a:t>eksploatavimo,  </a:t>
            </a:r>
            <a:r>
              <a:rPr lang="lt-LT" sz="2400" dirty="0"/>
              <a:t>priežiūros </a:t>
            </a:r>
            <a:r>
              <a:rPr lang="lt-LT" sz="2400" strike="sngStrike" dirty="0"/>
              <a:t>be</a:t>
            </a:r>
            <a:r>
              <a:rPr lang="lt-LT" sz="2400" dirty="0"/>
              <a:t>i</a:t>
            </a:r>
            <a:r>
              <a:rPr lang="lt-LT" sz="2400" b="1" dirty="0"/>
              <a:t>r</a:t>
            </a:r>
            <a:r>
              <a:rPr lang="lt-LT" sz="2400" dirty="0"/>
              <a:t> kiti sodininkams svarbūs bendro gyvenimo klausimai. </a:t>
            </a:r>
          </a:p>
          <a:p>
            <a:pPr lvl="0"/>
            <a:r>
              <a:rPr lang="lt-LT" sz="2400" dirty="0"/>
              <a:t>4. Bendrijos vidaus tvarkos taisyklės yra privalomos visiems asmenims, įsigijusiems mėgėjų sodo teritorijoje sodo sklypą </a:t>
            </a:r>
            <a:r>
              <a:rPr lang="lt-LT" sz="2400" b="1" dirty="0"/>
              <a:t>ir</a:t>
            </a:r>
            <a:r>
              <a:rPr lang="lt-LT" sz="2400" dirty="0"/>
              <a:t> </a:t>
            </a:r>
            <a:r>
              <a:rPr lang="lt-LT" sz="2400" b="1" dirty="0"/>
              <a:t>mėgėjų sodų teritorijos lankytojams</a:t>
            </a:r>
            <a:r>
              <a:rPr lang="lt-LT" sz="2400" dirty="0"/>
              <a:t>.</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405D839-24C1-4774-A316-5E641203DE26}" type="slidenum">
              <a:t>16</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15 str. Bendrijos narių susirinkimas</a:t>
            </a:r>
          </a:p>
        </p:txBody>
      </p:sp>
      <p:sp>
        <p:nvSpPr>
          <p:cNvPr id="3" name="Content Placeholder 2"/>
          <p:cNvSpPr txBox="1">
            <a:spLocks noGrp="1"/>
          </p:cNvSpPr>
          <p:nvPr>
            <p:ph idx="1"/>
          </p:nvPr>
        </p:nvSpPr>
        <p:spPr/>
        <p:txBody>
          <a:bodyPr/>
          <a:lstStyle/>
          <a:p>
            <a:pPr lvl="0">
              <a:lnSpc>
                <a:spcPct val="90000"/>
              </a:lnSpc>
            </a:pPr>
            <a:r>
              <a:rPr lang="lt-LT" sz="2200" dirty="0"/>
              <a:t>1. Bendrijos narių susirinkimas turi išimtinę teisę: </a:t>
            </a:r>
            <a:br>
              <a:rPr lang="lt-LT" sz="2200" dirty="0"/>
            </a:br>
            <a:r>
              <a:rPr lang="lt-LT" sz="2200" dirty="0"/>
              <a:t>5) tvirtinti bendrijos metinę pajamų ir išlaidų sąmatą, </a:t>
            </a:r>
            <a:r>
              <a:rPr lang="lt-LT" sz="2200" strike="sngStrike" dirty="0"/>
              <a:t>bendrojo naudojimo objektų atnaujinimo (remonto ar rekonstrukcijos) ar modernizavimo metinį bei ilgalaikį planą,</a:t>
            </a:r>
            <a:r>
              <a:rPr lang="lt-LT" sz="2200" b="1" strike="sngStrike" dirty="0"/>
              <a:t> </a:t>
            </a:r>
            <a:r>
              <a:rPr lang="lt-LT" sz="2200" strike="sngStrike" dirty="0"/>
              <a:t>lėšų įstatymuose ir kituose teisės aktuose nurodytiems privalomiesiems statinių naudojimo ir priežiūros reikalavimams įgyvendinti kaupimo tvarką </a:t>
            </a:r>
            <a:r>
              <a:rPr lang="lt-LT" sz="2200" b="1" dirty="0"/>
              <a:t>tikslinius įnašus, bendrijos nario mokestį ar kitų asmenų įmokas, skirtas bendrojo naudojimo objektų priežiūros organizavimo ir eksploatavimo, bendrojo naudojimo žemės tvarkymo išlaidoms apmokėti;</a:t>
            </a:r>
            <a:r>
              <a:rPr lang="lt-LT" sz="2200" dirty="0"/>
              <a:t> </a:t>
            </a:r>
            <a:br>
              <a:rPr lang="lt-LT" sz="2200" dirty="0"/>
            </a:br>
            <a:r>
              <a:rPr lang="lt-LT" sz="2200" dirty="0"/>
              <a:t>6)</a:t>
            </a:r>
            <a:r>
              <a:rPr lang="lt-LT" sz="2200" b="1" dirty="0"/>
              <a:t> </a:t>
            </a:r>
            <a:r>
              <a:rPr lang="lt-LT" sz="2200" dirty="0"/>
              <a:t>vertinti bendrijos valdymo organo veiklą, tvirtinti metinę bendrijos ūkinės ir finansinės veiklos ataskaitą ir revizijos komisijos (revizoriaus) ar audito išvadas apie bendrijos finansinę veiklą</a:t>
            </a:r>
            <a:r>
              <a:rPr lang="lt-LT" sz="2200" b="1" dirty="0"/>
              <a:t>,</a:t>
            </a:r>
            <a:r>
              <a:rPr lang="lt-LT" sz="2200" dirty="0"/>
              <a:t> </a:t>
            </a:r>
            <a:r>
              <a:rPr lang="lt-LT" sz="2200" b="1" dirty="0"/>
              <a:t>bendrojo naudojimo objektų aprašą</a:t>
            </a:r>
            <a:r>
              <a:rPr lang="lt-LT" sz="2200" dirty="0"/>
              <a:t>;</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91EB355-223B-4591-9B8B-4821274B7B94}" type="slidenum">
              <a:t>17</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16 str. Susirinkimų šaukimo ir organizavimo tvarka</a:t>
            </a:r>
          </a:p>
        </p:txBody>
      </p:sp>
      <p:sp>
        <p:nvSpPr>
          <p:cNvPr id="3" name="Content Placeholder 2"/>
          <p:cNvSpPr txBox="1">
            <a:spLocks noGrp="1"/>
          </p:cNvSpPr>
          <p:nvPr>
            <p:ph idx="1"/>
          </p:nvPr>
        </p:nvSpPr>
        <p:spPr/>
        <p:txBody>
          <a:bodyPr/>
          <a:lstStyle/>
          <a:p>
            <a:pPr lvl="0">
              <a:lnSpc>
                <a:spcPct val="90000"/>
              </a:lnSpc>
            </a:pPr>
            <a:r>
              <a:rPr lang="lt-LT" sz="2200" dirty="0"/>
              <a:t>3. Bendrijos narių susirinkimo šaukimo iniciatoriai valdymo organui pateikia paraišką, pasirašytą ne mažiau kaip 1/10 sodininkų bendrijos narių </a:t>
            </a:r>
            <a:r>
              <a:rPr lang="lt-LT" sz="2200" b="1" dirty="0"/>
              <a:t>arba revizijos komisijos (revizoriaus)</a:t>
            </a:r>
            <a:r>
              <a:rPr lang="lt-LT" sz="2200" dirty="0"/>
              <a:t>. Joje turi būti nurodyt</a:t>
            </a:r>
            <a:r>
              <a:rPr lang="lt-LT" sz="2200" strike="sngStrike" dirty="0"/>
              <a:t>os</a:t>
            </a:r>
            <a:r>
              <a:rPr lang="lt-LT" sz="2200" b="1" dirty="0"/>
              <a:t>a</a:t>
            </a:r>
            <a:r>
              <a:rPr lang="lt-LT" sz="2200" dirty="0"/>
              <a:t> bendrijos narių susirinkimo sušaukimo priežastys ir tikslai, iniciatorių atstovas, pateikti pasiūlymai dėl susirinkimo darbotvarkės, vietos ir datos, siūlomų sprendimų projektai. Bendrijos narių susirinkimas turi įvykti ne vėliau kaip per vieną mėnesį nuo paraiškos gavimo dienos. Apie šaukiamą bendrijos narių susirinkimą jo organizatorius turi ne vėliau kaip prieš 14 dienų iki susirinkimo dienos informuoti bendrijos narius, paskelbdamas skelbimą skelbimų lentoje arba kitose gerai matomose vietose mėgėjų sodo teritorijoje, taip pat</a:t>
            </a:r>
            <a:r>
              <a:rPr lang="lt-LT" sz="2200" strike="sngStrike" dirty="0"/>
              <a:t>, jei yra galimybių, paskelbdamas informaciją visuomenės informavimo priemonėse ir</a:t>
            </a:r>
            <a:r>
              <a:rPr lang="lt-LT" sz="2200" dirty="0"/>
              <a:t> </a:t>
            </a:r>
            <a:r>
              <a:rPr lang="lt-LT" sz="2200" b="1" dirty="0">
                <a:solidFill>
                  <a:srgbClr val="C00000"/>
                </a:solidFill>
              </a:rPr>
              <a:t>visus</a:t>
            </a:r>
            <a:r>
              <a:rPr lang="lt-LT" sz="2200" b="1" dirty="0"/>
              <a:t> </a:t>
            </a:r>
            <a:r>
              <a:rPr lang="lt-LT" sz="2200" dirty="0"/>
              <a:t>bendrijos narius informuodamas elektroninių ryšių priemonėmis,  </a:t>
            </a:r>
            <a:r>
              <a:rPr lang="lt-LT" sz="2200" dirty="0">
                <a:latin typeface="Wingdings" pitchFamily="2"/>
              </a:rPr>
              <a:t></a:t>
            </a:r>
            <a:endParaRPr lang="lt-LT" sz="2200" dirty="0"/>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361DF65-4933-4815-928A-5AFC2268B831}" type="slidenum">
              <a:t>18</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16 str. Susirinkimų šaukimo ir organizavimo tvarka</a:t>
            </a:r>
          </a:p>
        </p:txBody>
      </p:sp>
      <p:sp>
        <p:nvSpPr>
          <p:cNvPr id="3" name="Content Placeholder 2"/>
          <p:cNvSpPr txBox="1">
            <a:spLocks noGrp="1"/>
          </p:cNvSpPr>
          <p:nvPr>
            <p:ph idx="1"/>
          </p:nvPr>
        </p:nvSpPr>
        <p:spPr>
          <a:xfrm>
            <a:off x="457200" y="1600200"/>
            <a:ext cx="8229600" cy="4724403"/>
          </a:xfrm>
        </p:spPr>
        <p:txBody>
          <a:bodyPr/>
          <a:lstStyle/>
          <a:p>
            <a:pPr lvl="0">
              <a:lnSpc>
                <a:spcPct val="80000"/>
              </a:lnSpc>
            </a:pPr>
            <a:r>
              <a:rPr lang="lt-LT" sz="2200" dirty="0"/>
              <a:t>3. (tęs.) nurodyti susirinkimo organizavimo vietą ir laiką ir kartu paskelbti susirinkimo darbotvarkę bei siūlomų sprendimų projektus arba nurodyti vietą, kur</a:t>
            </a:r>
            <a:r>
              <a:rPr lang="lt-LT" sz="2200" b="1" dirty="0"/>
              <a:t>ioje</a:t>
            </a:r>
            <a:r>
              <a:rPr lang="lt-LT" sz="2200" dirty="0"/>
              <a:t> ir kokiu laiku galima susipažinti su sprendimų projektais. Jeigu susirinkimo darbotvarkėje yra numatyta svarstyti: valdymo organo rinkimas ar atšaukimas, bendrijos įstatų pakeitimas, lėšų skolinimasis, bendrijos reorganizavimas, pertvarkymas </a:t>
            </a:r>
            <a:r>
              <a:rPr lang="lt-LT" sz="2200" strike="sngStrike" dirty="0"/>
              <a:t>i</a:t>
            </a:r>
            <a:r>
              <a:rPr lang="lt-LT" sz="2200" b="1" dirty="0"/>
              <a:t>a</a:t>
            </a:r>
            <a:r>
              <a:rPr lang="lt-LT" sz="2200" dirty="0"/>
              <a:t>r likvidavimas, apie tokį šaukiamą bendrijos narių susirinkimą kiekvienam bendrijos nariui turi būti pranešama raštu arba pasirašytinai, arba </a:t>
            </a:r>
            <a:r>
              <a:rPr lang="lt-LT" sz="2200" strike="sngStrike" dirty="0"/>
              <a:t>viename iš pagrindinių Lietuvos Respublikos dienraščių, arba savivaldybės interneto svetainėje ar viešiems pranešimams skelbti skirtame elektroniniame leidinyje, kurį Lietuvos Respublikos Vyriausybės nustatyta tvarka leidžia juridinių asmenų registro tvarkytojas</a:t>
            </a:r>
            <a:r>
              <a:rPr lang="lt-LT" sz="2200" dirty="0"/>
              <a:t> </a:t>
            </a:r>
            <a:r>
              <a:rPr lang="lt-LT" sz="2200" b="1" dirty="0"/>
              <a:t>elektroninių ryšių priemonėmis</a:t>
            </a:r>
            <a:r>
              <a:rPr lang="lt-LT" sz="2200" dirty="0"/>
              <a:t>. Be to, pranešimai skelbiami skelbimų lentose ir sodininkų bendrijos interneto svetainėje (jei</a:t>
            </a:r>
            <a:r>
              <a:rPr lang="lt-LT" sz="2200" b="1" dirty="0"/>
              <a:t>gu</a:t>
            </a:r>
            <a:r>
              <a:rPr lang="lt-LT" sz="2200" dirty="0"/>
              <a:t> ją bendrija turi)</a:t>
            </a:r>
            <a:r>
              <a:rPr lang="lt-LT" sz="2200" strike="sngStrike" dirty="0"/>
              <a:t>, siunčiami elektroniniais laiškais. Sodininkų bendrija gali savo įstatų nustatyta tvarka pasirinkti šioje dalyje numatytos informacijos skelbimo būdus</a:t>
            </a:r>
            <a:r>
              <a:rPr lang="lt-LT" sz="2200" dirty="0"/>
              <a:t>.</a:t>
            </a:r>
          </a:p>
          <a:p>
            <a:pPr lvl="0">
              <a:lnSpc>
                <a:spcPct val="80000"/>
              </a:lnSpc>
            </a:pPr>
            <a:endParaRPr lang="lt-LT" sz="2200" dirty="0"/>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A60A3FA-06F2-4352-80BE-6DC15B0A6209}" type="slidenum">
              <a:t>19</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16 str. Susirinkimų šaukimo ir organizavimo tvarka</a:t>
            </a:r>
          </a:p>
        </p:txBody>
      </p:sp>
      <p:sp>
        <p:nvSpPr>
          <p:cNvPr id="3" name="Content Placeholder 2"/>
          <p:cNvSpPr txBox="1">
            <a:spLocks noGrp="1"/>
          </p:cNvSpPr>
          <p:nvPr>
            <p:ph idx="1"/>
          </p:nvPr>
        </p:nvSpPr>
        <p:spPr>
          <a:xfrm>
            <a:off x="457200" y="1600200"/>
            <a:ext cx="8229600" cy="4495803"/>
          </a:xfrm>
        </p:spPr>
        <p:txBody>
          <a:bodyPr/>
          <a:lstStyle/>
          <a:p>
            <a:pPr lvl="0">
              <a:lnSpc>
                <a:spcPct val="80000"/>
              </a:lnSpc>
            </a:pPr>
            <a:r>
              <a:rPr lang="lt-LT" sz="2200" dirty="0"/>
              <a:t>7. Bendrijos narių susirinkime bendrijos nariai dalyvauja patys ar per įgaliotą asmenį. </a:t>
            </a:r>
            <a:r>
              <a:rPr lang="lt-LT" sz="2200" b="1" dirty="0"/>
              <a:t>Įgaliotam asmeniui </a:t>
            </a:r>
            <a:r>
              <a:rPr lang="lt-LT" sz="2200" strike="sngStrike" dirty="0"/>
              <a:t>Bendrijos nario artimajam giminaičiui gali</a:t>
            </a:r>
            <a:r>
              <a:rPr lang="lt-LT" sz="2200" dirty="0"/>
              <a:t> </a:t>
            </a:r>
            <a:r>
              <a:rPr lang="lt-LT" sz="2200" b="1" dirty="0"/>
              <a:t>turi</a:t>
            </a:r>
            <a:r>
              <a:rPr lang="lt-LT" sz="2200" dirty="0"/>
              <a:t> būti duodamas paprastos rašytinės formos įgaliojimas atstovauti </a:t>
            </a:r>
            <a:r>
              <a:rPr lang="lt-LT" sz="2200" b="1" dirty="0"/>
              <a:t>nariui </a:t>
            </a:r>
            <a:r>
              <a:rPr lang="lt-LT" sz="2200" dirty="0"/>
              <a:t>bendrijos narių susirinkime ir balsuoti visais </a:t>
            </a:r>
            <a:r>
              <a:rPr lang="lt-LT" sz="2200" b="1" dirty="0"/>
              <a:t>arba konkrečiais susirinkimo darbotvarkėje</a:t>
            </a:r>
            <a:r>
              <a:rPr lang="lt-LT" sz="2200" dirty="0"/>
              <a:t> svarstomais klausimais, nurodant įgaliojimo terminą, teises ir pareigas. Bendrijos narių susirinkime kiekvienas bendrijos narys </a:t>
            </a:r>
            <a:r>
              <a:rPr lang="lt-LT" sz="2200" b="1" dirty="0"/>
              <a:t>ar jo</a:t>
            </a:r>
            <a:r>
              <a:rPr lang="lt-LT" sz="2200" dirty="0"/>
              <a:t>  </a:t>
            </a:r>
            <a:r>
              <a:rPr lang="lt-LT" sz="2200" b="1" dirty="0"/>
              <a:t>įgaliotas asmuo </a:t>
            </a:r>
            <a:r>
              <a:rPr lang="lt-LT" sz="2200" dirty="0"/>
              <a:t>turi </a:t>
            </a:r>
            <a:r>
              <a:rPr lang="lt-LT" sz="2200" b="1" dirty="0"/>
              <a:t>po</a:t>
            </a:r>
            <a:r>
              <a:rPr lang="lt-LT" sz="2200" dirty="0"/>
              <a:t> vieną balsą </a:t>
            </a:r>
            <a:r>
              <a:rPr lang="lt-LT" sz="2200" b="1" dirty="0"/>
              <a:t>nepaisant valdomų sodo sklypų skaičiaus</a:t>
            </a:r>
            <a:r>
              <a:rPr lang="lt-LT" sz="2200" dirty="0"/>
              <a:t>.</a:t>
            </a:r>
          </a:p>
          <a:p>
            <a:pPr lvl="0">
              <a:lnSpc>
                <a:spcPct val="80000"/>
              </a:lnSpc>
            </a:pPr>
            <a:r>
              <a:rPr lang="lt-LT" sz="2200" dirty="0"/>
              <a:t>9. Bendrijos narių susirinkime dalyvaujantys bendrijos nariai registruojami pasirašytinai susirinkimo dalyvių sąraše. Už bendrijos narį, atstovaujamą įgalioto asmens pagal šio straipsnio 7 </a:t>
            </a:r>
            <a:r>
              <a:rPr lang="lt-LT" sz="2200" strike="sngStrike" dirty="0"/>
              <a:t>ir 16</a:t>
            </a:r>
            <a:r>
              <a:rPr lang="lt-LT" sz="2200" dirty="0"/>
              <a:t> </a:t>
            </a:r>
            <a:r>
              <a:rPr lang="lt-LT" sz="2200" b="1" dirty="0"/>
              <a:t> </a:t>
            </a:r>
            <a:r>
              <a:rPr lang="lt-LT" sz="2200" strike="sngStrike" dirty="0"/>
              <a:t>dalis</a:t>
            </a:r>
            <a:r>
              <a:rPr lang="lt-LT" sz="2200" dirty="0"/>
              <a:t> </a:t>
            </a:r>
            <a:r>
              <a:rPr lang="lt-LT" sz="2200" b="1" dirty="0"/>
              <a:t>dalį</a:t>
            </a:r>
            <a:r>
              <a:rPr lang="lt-LT" sz="2200" dirty="0"/>
              <a:t>, pasirašo įgaliotas asmuo. Susirinkimo dalyvių sąrašą pasirašo bendrijos narių susirinkimo pirmininkas ir sekretorius. Bendrijos nariai dėl susirinkimuose svarstomų klausimų gali iš anksto pareikšti savo nuomonę raštu bendrijos įstat</a:t>
            </a:r>
            <a:r>
              <a:rPr lang="lt-LT" sz="2200" strike="sngStrike" dirty="0"/>
              <a:t>ų</a:t>
            </a:r>
            <a:r>
              <a:rPr lang="lt-LT" sz="2200" b="1" dirty="0"/>
              <a:t>uose</a:t>
            </a:r>
            <a:r>
              <a:rPr lang="lt-LT" sz="2200" dirty="0"/>
              <a:t> nustatyta tvarka. Dalyvių sąraše turi būti nurodyti nariai, iš anksto pareiškę nuomonę raštu.</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3ABA6F-97FF-4627-A599-D89E2102730C}" type="slidenum">
              <a:t>20</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16 str. Susirinkimų šaukimo ir organizavimo tvarka</a:t>
            </a:r>
          </a:p>
        </p:txBody>
      </p:sp>
      <p:sp>
        <p:nvSpPr>
          <p:cNvPr id="3" name="Content Placeholder 2"/>
          <p:cNvSpPr txBox="1">
            <a:spLocks noGrp="1"/>
          </p:cNvSpPr>
          <p:nvPr>
            <p:ph idx="1"/>
          </p:nvPr>
        </p:nvSpPr>
        <p:spPr/>
        <p:txBody>
          <a:bodyPr/>
          <a:lstStyle/>
          <a:p>
            <a:pPr lvl="0">
              <a:lnSpc>
                <a:spcPct val="90000"/>
              </a:lnSpc>
            </a:pPr>
            <a:r>
              <a:rPr lang="lt-LT" sz="2200" dirty="0"/>
              <a:t>10. Bendrijos narių susirinkimas gali priimti sprendimus ir yra laikomas įvykusiu, kai jame dalyvauja </a:t>
            </a:r>
            <a:r>
              <a:rPr lang="lt-LT" sz="2200" dirty="0">
                <a:solidFill>
                  <a:srgbClr val="C00000"/>
                </a:solidFill>
              </a:rPr>
              <a:t>daugiau kaip 1/2 </a:t>
            </a:r>
            <a:r>
              <a:rPr lang="lt-LT" sz="2200" dirty="0"/>
              <a:t>bendrijos narių. Jeigu kvorumo nėra, bendrijos narių susirinkimas laikomas neįvykusiu ir ne anksčiau kaip po 14 dienų gali būti sušauktas pakartotinis bendrijos narių susirinkimas, turintis teisę priimti sprendimus pagal neįvykusio susirinkimo darbotvarkę. Pakartotiniam susirinkimui </a:t>
            </a:r>
            <a:r>
              <a:rPr lang="lt-LT" sz="2200" strike="sngStrike" dirty="0"/>
              <a:t>netaikomas</a:t>
            </a:r>
            <a:r>
              <a:rPr lang="lt-LT" sz="2200" dirty="0"/>
              <a:t> kvorumo reikalavimas </a:t>
            </a:r>
            <a:r>
              <a:rPr lang="lt-LT" sz="2200" b="1" dirty="0"/>
              <a:t>netaikomas</a:t>
            </a:r>
            <a:r>
              <a:rPr lang="lt-LT" sz="2200" dirty="0"/>
              <a:t>. Sprendimai bendrijos narių susirinkime priimami</a:t>
            </a:r>
            <a:r>
              <a:rPr lang="lt-LT" sz="2200" b="1" dirty="0"/>
              <a:t>, kai už juos balsuoja daugiau kaip 1/2 susirinkime dalyvaujančių bendrijos narių, išskyrus šio straipsnio 12 dalyje numatytus atvejus</a:t>
            </a:r>
            <a:r>
              <a:rPr lang="lt-LT" sz="2200" dirty="0"/>
              <a:t> </a:t>
            </a:r>
            <a:r>
              <a:rPr lang="lt-LT" sz="2200" strike="sngStrike" dirty="0"/>
              <a:t>paprasta ar šio straipsnio 12 dalyje nustatytais atvejais – </a:t>
            </a:r>
            <a:r>
              <a:rPr lang="lt-LT" sz="2200" strike="sngStrike" dirty="0">
                <a:solidFill>
                  <a:srgbClr val="C00000"/>
                </a:solidFill>
              </a:rPr>
              <a:t>kvalifikuota</a:t>
            </a:r>
            <a:r>
              <a:rPr lang="lt-LT" sz="2200" strike="sngStrike" dirty="0"/>
              <a:t> visų susirinkime dalyvaujančių bendrijos narių balsų </a:t>
            </a:r>
            <a:r>
              <a:rPr lang="lt-LT" sz="2200" strike="sngStrike" dirty="0">
                <a:solidFill>
                  <a:srgbClr val="C00000"/>
                </a:solidFill>
              </a:rPr>
              <a:t>dauguma</a:t>
            </a:r>
            <a:r>
              <a:rPr lang="lt-LT" sz="2200" dirty="0"/>
              <a:t>. Į dalyvaujančių susirinkime narių skaičių įskaičiuojami ir tie nariai, kurie iš anksto yra pareiškę savo nuomonę raštu.</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34A23C8-6010-43FC-8EDE-F08F2FA11665}" type="slidenum">
              <a:t>21</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16 str. Susirinkimų šaukimo ir organizavimo tvarka</a:t>
            </a:r>
          </a:p>
        </p:txBody>
      </p:sp>
      <p:sp>
        <p:nvSpPr>
          <p:cNvPr id="3" name="Content Placeholder 2"/>
          <p:cNvSpPr txBox="1">
            <a:spLocks noGrp="1"/>
          </p:cNvSpPr>
          <p:nvPr>
            <p:ph idx="1"/>
          </p:nvPr>
        </p:nvSpPr>
        <p:spPr/>
        <p:txBody>
          <a:bodyPr/>
          <a:lstStyle/>
          <a:p>
            <a:pPr lvl="0"/>
            <a:r>
              <a:rPr lang="lt-LT" sz="2400" dirty="0"/>
              <a:t>12. </a:t>
            </a:r>
            <a:r>
              <a:rPr lang="lt-LT" sz="2400" strike="sngStrike" dirty="0"/>
              <a:t>Bendrijos narių susirinkimo sprendimai dėl nario pašalinimo iš bendrijos, dėl bendrijos įstatų pakeitimo, dėl valdymo organo arba kolegialaus valdymo organo narių rinkimo ar atšaukimo priimami paprasta balsų dauguma, kurią nustato bendrijos įstatai ir kuri turi būti didesnė kaip pusė visų susirinkime dalyvaujančių narių balsų.</a:t>
            </a:r>
            <a:r>
              <a:rPr lang="lt-LT" sz="2400" dirty="0"/>
              <a:t> Bendrijos narių susirinkimo sprendimai dėl </a:t>
            </a:r>
            <a:r>
              <a:rPr lang="lt-LT" sz="2400" dirty="0">
                <a:solidFill>
                  <a:srgbClr val="C00000"/>
                </a:solidFill>
              </a:rPr>
              <a:t>lėšų skolinimosi</a:t>
            </a:r>
            <a:r>
              <a:rPr lang="lt-LT" sz="2400" dirty="0"/>
              <a:t>, dėl bendrijos </a:t>
            </a:r>
            <a:r>
              <a:rPr lang="lt-LT" sz="2400" dirty="0">
                <a:solidFill>
                  <a:srgbClr val="C00000"/>
                </a:solidFill>
              </a:rPr>
              <a:t>reorganizavimo</a:t>
            </a:r>
            <a:r>
              <a:rPr lang="lt-LT" sz="2400" dirty="0"/>
              <a:t>, </a:t>
            </a:r>
            <a:r>
              <a:rPr lang="lt-LT" sz="2400" dirty="0">
                <a:solidFill>
                  <a:srgbClr val="C00000"/>
                </a:solidFill>
              </a:rPr>
              <a:t>pertvarkymo</a:t>
            </a:r>
            <a:r>
              <a:rPr lang="lt-LT" sz="2400" dirty="0"/>
              <a:t> ar </a:t>
            </a:r>
            <a:r>
              <a:rPr lang="lt-LT" sz="2400" dirty="0">
                <a:solidFill>
                  <a:srgbClr val="C00000"/>
                </a:solidFill>
              </a:rPr>
              <a:t>likvidavimo</a:t>
            </a:r>
            <a:r>
              <a:rPr lang="lt-LT" sz="2400" dirty="0"/>
              <a:t>, taip pat sprendimai, priimami </a:t>
            </a:r>
            <a:r>
              <a:rPr lang="lt-LT" sz="2400" dirty="0">
                <a:solidFill>
                  <a:srgbClr val="C00000"/>
                </a:solidFill>
              </a:rPr>
              <a:t>balsuojant raštu </a:t>
            </a:r>
            <a:r>
              <a:rPr lang="lt-LT" sz="2400" dirty="0"/>
              <a:t>nesušaukus susirinkimo, yra teisėti, jei</a:t>
            </a:r>
            <a:r>
              <a:rPr lang="lt-LT" sz="2400" b="1" dirty="0"/>
              <a:t>gu</a:t>
            </a:r>
            <a:r>
              <a:rPr lang="lt-LT" sz="2400" dirty="0"/>
              <a:t> už juos balsuoja </a:t>
            </a:r>
            <a:r>
              <a:rPr lang="lt-LT" sz="2400" dirty="0">
                <a:solidFill>
                  <a:srgbClr val="C00000"/>
                </a:solidFill>
              </a:rPr>
              <a:t>daugiau kaip 2/3 </a:t>
            </a:r>
            <a:r>
              <a:rPr lang="lt-LT" sz="2400" b="1" dirty="0">
                <a:solidFill>
                  <a:srgbClr val="C00000"/>
                </a:solidFill>
              </a:rPr>
              <a:t>visų</a:t>
            </a:r>
            <a:r>
              <a:rPr lang="lt-LT" sz="2400" dirty="0">
                <a:solidFill>
                  <a:srgbClr val="C00000"/>
                </a:solidFill>
              </a:rPr>
              <a:t> bendrijos narių</a:t>
            </a:r>
            <a:r>
              <a:rPr lang="lt-LT" sz="2400" dirty="0"/>
              <a:t>.</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33B17F3-F3BC-4474-B490-3583B7FE5146}" type="slidenum">
              <a:t>22</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pt-BR" sz="4000"/>
              <a:t>17 str. Bendrijos valdymo organas</a:t>
            </a:r>
            <a:endParaRPr lang="lt-LT" sz="4000" dirty="0"/>
          </a:p>
        </p:txBody>
      </p:sp>
      <p:sp>
        <p:nvSpPr>
          <p:cNvPr id="3" name="Content Placeholder 2"/>
          <p:cNvSpPr txBox="1">
            <a:spLocks noGrp="1"/>
          </p:cNvSpPr>
          <p:nvPr>
            <p:ph idx="1"/>
          </p:nvPr>
        </p:nvSpPr>
        <p:spPr/>
        <p:txBody>
          <a:bodyPr/>
          <a:lstStyle/>
          <a:p>
            <a:pPr lvl="0">
              <a:lnSpc>
                <a:spcPct val="80000"/>
              </a:lnSpc>
            </a:pPr>
            <a:r>
              <a:rPr lang="lt-LT" sz="2500" dirty="0"/>
              <a:t>4. Bendrijos valdybos sprendimai priimami posėdžiuose. Posėdžių šaukimo iniciatyvos teisę turi kiekvienas valdybos narys. Valdybos posėdis laikomas įvykusiu, kai jame dalyvauja </a:t>
            </a:r>
            <a:r>
              <a:rPr lang="lt-LT" sz="2500" dirty="0">
                <a:solidFill>
                  <a:srgbClr val="C00000"/>
                </a:solidFill>
              </a:rPr>
              <a:t>daugiau kaip pusė</a:t>
            </a:r>
            <a:r>
              <a:rPr lang="lt-LT" sz="2500" b="1" dirty="0">
                <a:solidFill>
                  <a:srgbClr val="C00000"/>
                </a:solidFill>
              </a:rPr>
              <a:t> </a:t>
            </a:r>
            <a:r>
              <a:rPr lang="lt-LT" sz="2500" dirty="0">
                <a:solidFill>
                  <a:srgbClr val="C00000"/>
                </a:solidFill>
              </a:rPr>
              <a:t>valdybos narių</a:t>
            </a:r>
            <a:r>
              <a:rPr lang="lt-LT" sz="2500" dirty="0"/>
              <a:t>. Balsavimo metu kiekvienas bendrijos valdybos narys turi </a:t>
            </a:r>
            <a:r>
              <a:rPr lang="lt-LT" sz="2500" b="1" dirty="0"/>
              <a:t>po </a:t>
            </a:r>
            <a:r>
              <a:rPr lang="lt-LT" sz="2500" dirty="0"/>
              <a:t>vieną balsą. Valdybos narys neturi teisės balsuoti, kai valdybos posėdyje sprendžiamas su jo veikla valdyboje susijęs ar jo atsakomybės klausimas. Valdybos sprendimas laikomas priimtu, kai už jį balsuoja daugiau kaip </a:t>
            </a:r>
            <a:r>
              <a:rPr lang="lt-LT" sz="2500" strike="sngStrike" dirty="0"/>
              <a:t>pusė</a:t>
            </a:r>
            <a:r>
              <a:rPr lang="lt-LT" sz="2500" dirty="0"/>
              <a:t> </a:t>
            </a:r>
            <a:r>
              <a:rPr lang="lt-LT" sz="2500" b="1" dirty="0"/>
              <a:t>1/2 dalyvaujančių</a:t>
            </a:r>
            <a:r>
              <a:rPr lang="lt-LT" sz="2500" dirty="0"/>
              <a:t> valdybos narių. Jei</a:t>
            </a:r>
            <a:r>
              <a:rPr lang="lt-LT" sz="2500" b="1" dirty="0"/>
              <a:t>gu</a:t>
            </a:r>
            <a:r>
              <a:rPr lang="lt-LT" sz="2500" dirty="0"/>
              <a:t> bendrijos valdybos narių balsai „už“ ir „prieš“ pasiskirsto po lygiai, lemia bendrijos pirmininko balsas. Valdybos posėdžiai turi būti protokoluojami, išskyrus atvejį, kai sprendimą pasirašo visi valdybos nariai.</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52FE04A-A191-4A05-8785-D357E7BD1A38}" type="slidenum">
              <a:t>23</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22">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18 str. Bendrijos valdymo organo kompetencija ir atsakomybė</a:t>
            </a:r>
          </a:p>
        </p:txBody>
      </p:sp>
      <p:sp>
        <p:nvSpPr>
          <p:cNvPr id="3" name="Content Placeholder 2"/>
          <p:cNvSpPr txBox="1">
            <a:spLocks noGrp="1"/>
          </p:cNvSpPr>
          <p:nvPr>
            <p:ph idx="1"/>
          </p:nvPr>
        </p:nvSpPr>
        <p:spPr>
          <a:xfrm>
            <a:off x="457200" y="1600200"/>
            <a:ext cx="8229600" cy="4648196"/>
          </a:xfrm>
        </p:spPr>
        <p:txBody>
          <a:bodyPr/>
          <a:lstStyle/>
          <a:p>
            <a:pPr lvl="0">
              <a:lnSpc>
                <a:spcPct val="90000"/>
              </a:lnSpc>
            </a:pPr>
            <a:r>
              <a:rPr lang="lt-LT" sz="2200" dirty="0"/>
              <a:t>2. Bendrijos valdymo organas</a:t>
            </a:r>
            <a:r>
              <a:rPr lang="lt-LT" sz="2200" i="1" dirty="0"/>
              <a:t>:</a:t>
            </a:r>
            <a:br>
              <a:rPr lang="lt-LT" sz="2200" i="1" dirty="0"/>
            </a:br>
            <a:r>
              <a:rPr lang="lt-LT" sz="2200" dirty="0"/>
              <a:t>2) įgyvendina bendrijos metinę pajamų ir išlaidų sąmatą, </a:t>
            </a:r>
            <a:r>
              <a:rPr lang="lt-LT" sz="2200" strike="sngStrike" dirty="0"/>
              <a:t>bendrojo naudojimo objektų atnaujinimo (remonto, rekonstrukcijos) ar modernizavimo metinį bei ilgalaikį planą,</a:t>
            </a:r>
            <a:r>
              <a:rPr lang="lt-LT" sz="2200" dirty="0"/>
              <a:t> sudaro metinę finansinę </a:t>
            </a:r>
            <a:r>
              <a:rPr lang="lt-LT" sz="2200" strike="sngStrike" dirty="0"/>
              <a:t>atskaitomybę</a:t>
            </a:r>
            <a:r>
              <a:rPr lang="lt-LT" sz="2200" dirty="0"/>
              <a:t> </a:t>
            </a:r>
            <a:r>
              <a:rPr lang="lt-LT" sz="2200" b="1" dirty="0"/>
              <a:t>ataskaitą </a:t>
            </a:r>
            <a:r>
              <a:rPr lang="lt-LT" sz="2200" dirty="0"/>
              <a:t>ir ją pateikia bendrijos narių susirinkimui;</a:t>
            </a:r>
            <a:br>
              <a:rPr lang="lt-LT" sz="2200" dirty="0"/>
            </a:br>
            <a:r>
              <a:rPr lang="lt-LT" sz="2200" dirty="0"/>
              <a:t>3) </a:t>
            </a:r>
            <a:r>
              <a:rPr lang="lt-LT" sz="2200" b="1" dirty="0"/>
              <a:t>sudaro bendrojo naudojimo </a:t>
            </a:r>
            <a:r>
              <a:rPr lang="lt-LT" sz="2200" b="1" dirty="0">
                <a:solidFill>
                  <a:srgbClr val="C00000"/>
                </a:solidFill>
              </a:rPr>
              <a:t>objektų aprašą</a:t>
            </a:r>
            <a:r>
              <a:rPr lang="lt-LT" sz="2200" b="1" dirty="0"/>
              <a:t>,</a:t>
            </a:r>
            <a:r>
              <a:rPr lang="lt-LT" sz="2200" dirty="0"/>
              <a:t> tvarko ir saugo bendrijos bendrojo naudojimo turto ir objektų </a:t>
            </a:r>
            <a:r>
              <a:rPr lang="lt-LT" sz="2200" dirty="0">
                <a:solidFill>
                  <a:srgbClr val="C00000"/>
                </a:solidFill>
              </a:rPr>
              <a:t>registravimo knygą</a:t>
            </a:r>
            <a:r>
              <a:rPr lang="lt-LT" sz="2200" dirty="0"/>
              <a:t>, bendrijos </a:t>
            </a:r>
            <a:r>
              <a:rPr lang="lt-LT" sz="2200" dirty="0">
                <a:solidFill>
                  <a:srgbClr val="C00000"/>
                </a:solidFill>
              </a:rPr>
              <a:t>techninius ir juridinius </a:t>
            </a:r>
            <a:r>
              <a:rPr lang="lt-LT" sz="2200" dirty="0"/>
              <a:t>dokumentus;</a:t>
            </a:r>
            <a:br>
              <a:rPr lang="lt-LT" sz="2200" dirty="0"/>
            </a:br>
            <a:r>
              <a:rPr lang="lt-LT" sz="2200" dirty="0"/>
              <a:t>7)</a:t>
            </a:r>
            <a:r>
              <a:rPr lang="lt-LT" sz="2200" b="1" dirty="0"/>
              <a:t> bendrijos įstatuose nustatyta tvarka </a:t>
            </a:r>
            <a:r>
              <a:rPr lang="lt-LT" sz="2200" dirty="0"/>
              <a:t>teikia</a:t>
            </a:r>
            <a:r>
              <a:rPr lang="lt-LT" sz="2200" b="1" dirty="0"/>
              <a:t> informaciją ir dokumentus </a:t>
            </a:r>
            <a:r>
              <a:rPr lang="lt-LT" sz="2200" dirty="0"/>
              <a:t>bendrijos nariams</a:t>
            </a:r>
            <a:r>
              <a:rPr lang="lt-LT" sz="2200" b="1" dirty="0"/>
              <a:t> ir kitiems asmenims </a:t>
            </a:r>
            <a:r>
              <a:rPr lang="lt-LT" sz="2200" strike="sngStrike" dirty="0"/>
              <a:t>reikalingą informaciją</a:t>
            </a:r>
            <a:r>
              <a:rPr lang="lt-LT" sz="2200" dirty="0"/>
              <a:t>. Už bendrijos teikiamų dokumentų kopijas mokama bendrijos narių susirinkimo nustatyta tvarka</a:t>
            </a:r>
            <a:r>
              <a:rPr lang="lt-LT" sz="2200" b="1" dirty="0"/>
              <a:t>.</a:t>
            </a:r>
            <a:r>
              <a:rPr lang="lt-LT" sz="2200" dirty="0"/>
              <a:t> </a:t>
            </a:r>
            <a:r>
              <a:rPr lang="lt-LT" sz="2200" b="1" dirty="0"/>
              <a:t>Išduoda pažymas sodininkams apie jų atsiskaitymą už prievoles bendrijai, kitas pažymas, kurių įstatymų nustatyta tvarka prašo valstybės ar savivaldybių institucijos</a:t>
            </a:r>
            <a:r>
              <a:rPr lang="lt-LT" sz="2200" dirty="0"/>
              <a:t>;</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1949200-53E2-4289-9A9D-823A01F7EDDD}" type="slidenum">
              <a:t>24</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19 str. Veiklos kontrolė</a:t>
            </a:r>
          </a:p>
        </p:txBody>
      </p:sp>
      <p:sp>
        <p:nvSpPr>
          <p:cNvPr id="3" name="Content Placeholder 2"/>
          <p:cNvSpPr txBox="1">
            <a:spLocks noGrp="1"/>
          </p:cNvSpPr>
          <p:nvPr>
            <p:ph idx="1"/>
          </p:nvPr>
        </p:nvSpPr>
        <p:spPr/>
        <p:txBody>
          <a:bodyPr/>
          <a:lstStyle/>
          <a:p>
            <a:pPr lvl="0">
              <a:lnSpc>
                <a:spcPct val="80000"/>
              </a:lnSpc>
            </a:pPr>
            <a:r>
              <a:rPr lang="lt-LT" sz="2500" dirty="0"/>
              <a:t>18.3. Bendrijos valdymo organas nagrinėja bendrijos narių </a:t>
            </a:r>
            <a:r>
              <a:rPr lang="lt-LT" sz="2500" b="1" dirty="0"/>
              <a:t>ir kitų asmenų </a:t>
            </a:r>
            <a:r>
              <a:rPr lang="lt-LT" sz="2500" dirty="0"/>
              <a:t>pareiškimus, prašymus bei skundus ir per vieną mėnesį pateikia atsakymą.</a:t>
            </a:r>
          </a:p>
          <a:p>
            <a:pPr lvl="0">
              <a:lnSpc>
                <a:spcPct val="80000"/>
              </a:lnSpc>
            </a:pPr>
            <a:r>
              <a:rPr lang="lt-LT" sz="2500" dirty="0"/>
              <a:t>19.1. Bendrijos ūkinę finansinę veiklą kontroliuoja revizijos komisija (revizorius). </a:t>
            </a:r>
            <a:r>
              <a:rPr lang="lt-LT" sz="2500" b="1" dirty="0"/>
              <a:t>Revizijos komisiją turi sudaryti ne mažiau kaip trys nariai.</a:t>
            </a:r>
            <a:r>
              <a:rPr lang="lt-LT" sz="2500" dirty="0"/>
              <a:t> </a:t>
            </a:r>
            <a:r>
              <a:rPr lang="lt-LT" sz="2500" b="1" dirty="0"/>
              <a:t>Revizorius</a:t>
            </a:r>
            <a:r>
              <a:rPr lang="lt-LT" sz="2500" dirty="0"/>
              <a:t> </a:t>
            </a:r>
            <a:r>
              <a:rPr lang="lt-LT" sz="2500" b="1" dirty="0"/>
              <a:t>arba </a:t>
            </a:r>
            <a:r>
              <a:rPr lang="lt-LT" sz="2500" strike="sngStrike" dirty="0"/>
              <a:t>Revizijos</a:t>
            </a:r>
            <a:r>
              <a:rPr lang="lt-LT" sz="2500" dirty="0"/>
              <a:t> </a:t>
            </a:r>
            <a:r>
              <a:rPr lang="lt-LT" sz="2500" b="1" dirty="0"/>
              <a:t>revizijos </a:t>
            </a:r>
            <a:r>
              <a:rPr lang="lt-LT" sz="2500" dirty="0"/>
              <a:t>komisijos nariai ir jos pirmininkas </a:t>
            </a:r>
            <a:r>
              <a:rPr lang="lt-LT" sz="2500" strike="sngStrike" dirty="0"/>
              <a:t>(revizorius)</a:t>
            </a:r>
            <a:r>
              <a:rPr lang="lt-LT" sz="2500" dirty="0"/>
              <a:t> renkami </a:t>
            </a:r>
            <a:r>
              <a:rPr lang="lt-LT" sz="2500" b="1" dirty="0"/>
              <a:t>bendrijos </a:t>
            </a:r>
            <a:r>
              <a:rPr lang="lt-LT" sz="2500" dirty="0"/>
              <a:t>narių susirinkime ne ilgesnei kaip 3 metų kadencijai.</a:t>
            </a:r>
          </a:p>
          <a:p>
            <a:pPr lvl="0">
              <a:lnSpc>
                <a:spcPct val="80000"/>
              </a:lnSpc>
            </a:pPr>
            <a:r>
              <a:rPr lang="lt-LT" sz="2500" dirty="0"/>
              <a:t>Pakeistas penktojo skirsnio pavadinimas:</a:t>
            </a:r>
            <a:br>
              <a:rPr lang="lt-LT" sz="2500" dirty="0"/>
            </a:br>
            <a:r>
              <a:rPr lang="lt-LT" sz="2500" dirty="0"/>
              <a:t/>
            </a:r>
            <a:br>
              <a:rPr lang="lt-LT" sz="2500" dirty="0"/>
            </a:br>
            <a:r>
              <a:rPr lang="lt-LT" sz="2500" dirty="0"/>
              <a:t>BENDRIJOS</a:t>
            </a:r>
            <a:r>
              <a:rPr lang="lt-LT" sz="2500" b="1" dirty="0"/>
              <a:t>,</a:t>
            </a:r>
            <a:r>
              <a:rPr lang="lt-LT" sz="2500" dirty="0"/>
              <a:t> </a:t>
            </a:r>
            <a:r>
              <a:rPr lang="lt-LT" sz="2500" strike="sngStrike" dirty="0"/>
              <a:t>IR</a:t>
            </a:r>
            <a:r>
              <a:rPr lang="lt-LT" sz="2500" dirty="0"/>
              <a:t> JOS NARIŲ </a:t>
            </a:r>
            <a:r>
              <a:rPr lang="lt-LT" sz="2500" b="1" dirty="0"/>
              <a:t>IR KITŲ ASMENŲ</a:t>
            </a:r>
            <a:r>
              <a:rPr lang="lt-LT" sz="2500" dirty="0"/>
              <a:t> TEISĖS IR PAREIGOS</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319C4E8-61FB-43A5-9709-684A0468AD74}" type="slidenum">
              <a:t>25</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21 str. Bendrijos nariai</a:t>
            </a:r>
          </a:p>
        </p:txBody>
      </p:sp>
      <p:sp>
        <p:nvSpPr>
          <p:cNvPr id="3" name="Content Placeholder 2"/>
          <p:cNvSpPr txBox="1">
            <a:spLocks noGrp="1"/>
          </p:cNvSpPr>
          <p:nvPr>
            <p:ph idx="1"/>
          </p:nvPr>
        </p:nvSpPr>
        <p:spPr>
          <a:xfrm>
            <a:off x="457200" y="1600200"/>
            <a:ext cx="8382003" cy="4495803"/>
          </a:xfrm>
        </p:spPr>
        <p:txBody>
          <a:bodyPr/>
          <a:lstStyle/>
          <a:p>
            <a:pPr lvl="0">
              <a:lnSpc>
                <a:spcPct val="80000"/>
              </a:lnSpc>
            </a:pPr>
            <a:r>
              <a:rPr lang="lt-LT" sz="2100" dirty="0"/>
              <a:t>3. Bendrijos buveinėje turi būti </a:t>
            </a:r>
            <a:r>
              <a:rPr lang="lt-LT" sz="2100" strike="sngStrike" dirty="0"/>
              <a:t>asmenų</a:t>
            </a:r>
            <a:r>
              <a:rPr lang="lt-LT" sz="2100" dirty="0"/>
              <a:t> </a:t>
            </a:r>
            <a:r>
              <a:rPr lang="lt-LT" sz="2100" b="1" dirty="0"/>
              <a:t>bendrijos narių ir kitų asmenų</a:t>
            </a:r>
            <a:r>
              <a:rPr lang="lt-LT" sz="2100" dirty="0"/>
              <a:t>, įsigijusių mėgėjų sodo teritorijoje sodo sklypą, registravimo knyga</a:t>
            </a:r>
            <a:r>
              <a:rPr lang="lt-LT" sz="2100" strike="sngStrike" dirty="0"/>
              <a:t>, kurioje registruojami visi sodininkai ir juridiniai asmenys</a:t>
            </a:r>
            <a:r>
              <a:rPr lang="lt-LT" sz="2100" dirty="0"/>
              <a:t>. Registravimo knygoje turi būti nurodyta </a:t>
            </a:r>
            <a:r>
              <a:rPr lang="lt-LT" sz="2100" strike="sngStrike" dirty="0"/>
              <a:t>sodininko</a:t>
            </a:r>
            <a:r>
              <a:rPr lang="lt-LT" sz="2100" dirty="0"/>
              <a:t> </a:t>
            </a:r>
            <a:r>
              <a:rPr lang="lt-LT" sz="2100" b="1" dirty="0"/>
              <a:t>fizinio asmens</a:t>
            </a:r>
            <a:r>
              <a:rPr lang="lt-LT" sz="2100" dirty="0"/>
              <a:t> vardas ir pavardė, gimimo data, gyvenamoji vieta, juridinio asmens pavadinimas, teisinė forma, kodas, buveinė (adresas), sklypo valdymo teisės pagrindas, sodo sklypo plotas ir adresas, </a:t>
            </a:r>
            <a:r>
              <a:rPr lang="lt-LT" sz="2100" strike="sngStrike" dirty="0"/>
              <a:t>sodininko</a:t>
            </a:r>
            <a:r>
              <a:rPr lang="lt-LT" sz="2100" dirty="0"/>
              <a:t> </a:t>
            </a:r>
            <a:r>
              <a:rPr lang="lt-LT" sz="2100" b="1" dirty="0"/>
              <a:t>fizinio asmens</a:t>
            </a:r>
            <a:r>
              <a:rPr lang="lt-LT" sz="2100" dirty="0"/>
              <a:t> įstojimo į bendrijos narius ir išstojimo iš bendrijos narių data. </a:t>
            </a:r>
            <a:r>
              <a:rPr lang="lt-LT" sz="2100" dirty="0">
                <a:solidFill>
                  <a:srgbClr val="C00000"/>
                </a:solidFill>
              </a:rPr>
              <a:t>Registravimo knygoje gali būti nurodomi ir kiti duomenys, jeigu tai numatyta bendrijos įstatuose</a:t>
            </a:r>
            <a:r>
              <a:rPr lang="lt-LT" sz="2100" dirty="0"/>
              <a:t>. </a:t>
            </a:r>
            <a:r>
              <a:rPr lang="lt-LT" sz="2100" strike="sngStrike" dirty="0"/>
              <a:t>Su šia registravimo knyga turi teisę susipažinti kiekvienas asmuo, įsigijęs sodo sklypą mėgėjų sodo teritorijoje.</a:t>
            </a:r>
            <a:r>
              <a:rPr lang="lt-LT" sz="2100" dirty="0"/>
              <a:t> </a:t>
            </a:r>
            <a:r>
              <a:rPr lang="lt-LT" sz="2100" b="1" dirty="0"/>
              <a:t>Registravimo knygoje esantys duome-nys tvarkomi ir teikiami vadovaujantis LR įstatymais, 2016-04-27 Euro-pos Parlamento ir Tarybos reglamentu (ES) 2016/679 dėl fizinių asme-nų apsaugos tvarkant asmens duomenis ir dėl laisvo tokių duomenų judėjimo ir kuriuo panaikinama Direktyva 95/46/EB (Bendrasis duome-nų apsaugos reglamentas). Asmenims, pageidaujantiems susipažinti su registravimo knyga, </a:t>
            </a:r>
            <a:r>
              <a:rPr lang="lt-LT" sz="2100" b="1" dirty="0">
                <a:solidFill>
                  <a:srgbClr val="C00000"/>
                </a:solidFill>
              </a:rPr>
              <a:t>teikiami tik su jais pačiais susiję duomenys</a:t>
            </a:r>
            <a:r>
              <a:rPr lang="lt-LT" sz="2100" b="1" dirty="0"/>
              <a:t>.</a:t>
            </a:r>
            <a:endParaRPr lang="lt-LT" sz="2100" dirty="0"/>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A7E4A06-8EDC-4008-9685-3C0D62D52F9A}" type="slidenum">
              <a:t>26</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sp>
        <p:nvSpPr>
          <p:cNvPr id="2" name="Title 1"/>
          <p:cNvSpPr txBox="1">
            <a:spLocks noGrp="1"/>
          </p:cNvSpPr>
          <p:nvPr>
            <p:ph type="title"/>
          </p:nvPr>
        </p:nvSpPr>
        <p:spPr>
          <a:xfrm>
            <a:off x="381000" y="274640"/>
            <a:ext cx="8382000" cy="1143000"/>
          </a:xfrm>
        </p:spPr>
        <p:txBody>
          <a:bodyPr/>
          <a:lstStyle/>
          <a:p>
            <a:pPr lvl="0"/>
            <a:r>
              <a:rPr lang="pt-BR" sz="4000" dirty="0"/>
              <a:t>22 str. Bendrijos nario teisės ir pareigos</a:t>
            </a:r>
            <a:endParaRPr lang="lt-LT" sz="4000" dirty="0"/>
          </a:p>
        </p:txBody>
      </p:sp>
      <p:sp>
        <p:nvSpPr>
          <p:cNvPr id="3" name="Content Placeholder 2"/>
          <p:cNvSpPr txBox="1">
            <a:spLocks noGrp="1"/>
          </p:cNvSpPr>
          <p:nvPr>
            <p:ph idx="1"/>
          </p:nvPr>
        </p:nvSpPr>
        <p:spPr/>
        <p:txBody>
          <a:bodyPr/>
          <a:lstStyle/>
          <a:p>
            <a:pPr lvl="0"/>
            <a:r>
              <a:rPr lang="lt-LT" sz="2000" dirty="0"/>
              <a:t>1. Bendrijos nario teises ir pareigas nustato šis ir kiti įstatymai, taip pat bendrijos įstatai ir bendrijos vidaus tvarkos taisyklės. </a:t>
            </a:r>
            <a:r>
              <a:rPr lang="lt-LT" sz="2000" strike="sngStrike" dirty="0"/>
              <a:t>Asmenys, kurie mėgėjų sodo teritorijoje įsigyja žemės sklypą ir nepageidauja tapti bendrijos nariais, išstoję iš bendrijos arba iš jos pašalinti, taip pat juridiniai asmenys, kurie įsigyja žemės sklypą,</a:t>
            </a:r>
            <a:r>
              <a:rPr lang="lt-LT" sz="2000" dirty="0"/>
              <a:t> </a:t>
            </a:r>
            <a:r>
              <a:rPr lang="lt-LT" sz="2000" strike="sngStrike" dirty="0"/>
              <a:t>turi </a:t>
            </a:r>
            <a:r>
              <a:rPr lang="lt-LT" sz="2000" strike="sngStrike" dirty="0">
                <a:solidFill>
                  <a:srgbClr val="C00000"/>
                </a:solidFill>
              </a:rPr>
              <a:t>vienodas pareigas</a:t>
            </a:r>
            <a:r>
              <a:rPr lang="lt-LT" sz="2000" strike="sngStrike" dirty="0"/>
              <a:t>, susijusias su bendrosios dalinės nuosavybės teise valdomų bendrojo naudojimo objektų naudojimu ir priežiūra, kaip ir bendrijos nariai.</a:t>
            </a:r>
            <a:r>
              <a:rPr lang="lt-LT" sz="2000" dirty="0"/>
              <a:t> </a:t>
            </a:r>
          </a:p>
          <a:p>
            <a:pPr lvl="0"/>
            <a:r>
              <a:rPr lang="lt-LT" sz="2000" dirty="0"/>
              <a:t>4. Bendrijos narys turi šias pareigas:</a:t>
            </a:r>
            <a:br>
              <a:rPr lang="lt-LT" sz="2000" dirty="0"/>
            </a:br>
            <a:r>
              <a:rPr lang="lt-LT" sz="2000" dirty="0"/>
              <a:t>4) nustatyta tvarka atsiskaityti už jam teikiamas paslaugas, mokėti bendrijos nario mokestį</a:t>
            </a:r>
            <a:r>
              <a:rPr lang="lt-LT" sz="2000" b="1" dirty="0"/>
              <a:t>, tikslinius ir kaupiamuosius įnašus</a:t>
            </a:r>
            <a:r>
              <a:rPr lang="lt-LT" sz="2000" dirty="0" smtClean="0"/>
              <a:t>;</a:t>
            </a:r>
          </a:p>
          <a:p>
            <a:pPr lvl="0"/>
            <a:r>
              <a:rPr lang="lt-LT" sz="2000" strike="sngStrike" dirty="0" smtClean="0"/>
              <a:t>5</a:t>
            </a:r>
            <a:r>
              <a:rPr lang="lt-LT" sz="2000" strike="sngStrike" dirty="0"/>
              <a:t>. Kiti asmenys turi pareigą nustatyta tvarka atsiskaityti už jiems teikiamas paslaugas, mokėti infrastruktūros ir jos priežiūros (aplinkos tvarkymo) mokestį.</a:t>
            </a:r>
            <a:endParaRPr lang="lt-LT" sz="2000" dirty="0"/>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261F796-8D0C-4733-B613-9CDB2A2B123A}" type="slidenum">
              <a:t>27</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22</a:t>
            </a:r>
            <a:r>
              <a:rPr lang="lt-LT" sz="4000" baseline="30000" dirty="0"/>
              <a:t>1</a:t>
            </a:r>
            <a:r>
              <a:rPr lang="lt-LT" sz="4000" dirty="0"/>
              <a:t> str. Kitų asmenų teisės ir pareigos</a:t>
            </a:r>
          </a:p>
        </p:txBody>
      </p:sp>
      <p:sp>
        <p:nvSpPr>
          <p:cNvPr id="3" name="Content Placeholder 2"/>
          <p:cNvSpPr txBox="1">
            <a:spLocks noGrp="1"/>
          </p:cNvSpPr>
          <p:nvPr>
            <p:ph idx="1"/>
          </p:nvPr>
        </p:nvSpPr>
        <p:spPr/>
        <p:txBody>
          <a:bodyPr/>
          <a:lstStyle/>
          <a:p>
            <a:pPr lvl="0"/>
            <a:r>
              <a:rPr lang="lt-LT" sz="2200" b="1" dirty="0"/>
              <a:t>1. Kitų asmenų teises ir pareigas nustato šis ir kiti įstatymai, taip pat bendrijos įstatai ir bendrijos vidaus tvarkos taisyklės.</a:t>
            </a:r>
            <a:endParaRPr lang="lt-LT" sz="2200" dirty="0"/>
          </a:p>
          <a:p>
            <a:pPr lvl="0"/>
            <a:r>
              <a:rPr lang="lt-LT" sz="2200" b="1" dirty="0"/>
              <a:t>2. Kiti asmenys </a:t>
            </a:r>
            <a:r>
              <a:rPr lang="lt-LT" sz="2200" b="1" dirty="0">
                <a:solidFill>
                  <a:srgbClr val="C00000"/>
                </a:solidFill>
              </a:rPr>
              <a:t>turi vienodas pareigas</a:t>
            </a:r>
            <a:r>
              <a:rPr lang="lt-LT" sz="2200" b="1" dirty="0"/>
              <a:t>, susijusias su bendrosios dalinės nuosavybės teise valdomų bendrojo naudojimo objektų naudojimu ir priežiūra, kaip ir bendrijos nariai.</a:t>
            </a:r>
            <a:endParaRPr lang="lt-LT" sz="2200" dirty="0"/>
          </a:p>
          <a:p>
            <a:pPr lvl="0"/>
            <a:r>
              <a:rPr lang="lt-LT" sz="2200" b="1" dirty="0"/>
              <a:t>3. Kiti asmenys turi šias teises:</a:t>
            </a:r>
            <a:br>
              <a:rPr lang="lt-LT" sz="2200" b="1" dirty="0"/>
            </a:br>
            <a:r>
              <a:rPr lang="lt-LT" sz="2200" b="1" dirty="0"/>
              <a:t>1) </a:t>
            </a:r>
            <a:r>
              <a:rPr lang="lt-LT" sz="2200" b="1" dirty="0">
                <a:solidFill>
                  <a:srgbClr val="C00000"/>
                </a:solidFill>
              </a:rPr>
              <a:t>be balsavimo teisės </a:t>
            </a:r>
            <a:r>
              <a:rPr lang="lt-LT" sz="2200" b="1" dirty="0"/>
              <a:t>dalyvauti bendrijos narių susirinkime;</a:t>
            </a:r>
            <a:br>
              <a:rPr lang="lt-LT" sz="2200" b="1" dirty="0"/>
            </a:br>
            <a:r>
              <a:rPr lang="lt-LT" sz="2200" b="1" dirty="0"/>
              <a:t>2) įstoti į bendriją; </a:t>
            </a:r>
            <a:br>
              <a:rPr lang="lt-LT" sz="2200" b="1" dirty="0"/>
            </a:br>
            <a:r>
              <a:rPr lang="lt-LT" sz="2200" b="1" dirty="0"/>
              <a:t>3) </a:t>
            </a:r>
            <a:r>
              <a:rPr lang="lt-LT" sz="2200" b="1" dirty="0">
                <a:solidFill>
                  <a:srgbClr val="C00000"/>
                </a:solidFill>
              </a:rPr>
              <a:t>gauti informaciją </a:t>
            </a:r>
            <a:r>
              <a:rPr lang="lt-LT" sz="2200" b="1" dirty="0"/>
              <a:t>apie bendrijos narių susirinkimo nustatytas įmokas, kurias jis privalo sumokėti pagal šį ir kitus įstatymus, ar kitus bendrijos narių susirinkimo priimtus sprendimus, susijusius su bendrojo naudojimo objektų valdymu ir priežiūra;</a:t>
            </a:r>
            <a:endParaRPr lang="lt-LT" sz="2200" dirty="0"/>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782684-0B9E-478C-A314-7282980830E9}" type="slidenum">
              <a:t>28</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22</a:t>
            </a:r>
            <a:r>
              <a:rPr lang="lt-LT" sz="4000" baseline="30000" dirty="0"/>
              <a:t>1</a:t>
            </a:r>
            <a:r>
              <a:rPr lang="lt-LT" sz="4000" dirty="0"/>
              <a:t> str. Kitų asmenų teisės ir pareigos</a:t>
            </a:r>
          </a:p>
        </p:txBody>
      </p:sp>
      <p:sp>
        <p:nvSpPr>
          <p:cNvPr id="3" name="Content Placeholder 2"/>
          <p:cNvSpPr txBox="1">
            <a:spLocks noGrp="1"/>
          </p:cNvSpPr>
          <p:nvPr>
            <p:ph idx="1"/>
          </p:nvPr>
        </p:nvSpPr>
        <p:spPr>
          <a:xfrm>
            <a:off x="457200" y="1600200"/>
            <a:ext cx="8229600" cy="4724403"/>
          </a:xfrm>
        </p:spPr>
        <p:txBody>
          <a:bodyPr/>
          <a:lstStyle/>
          <a:p>
            <a:pPr lvl="0"/>
            <a:r>
              <a:rPr lang="lt-LT" sz="2200" b="1" dirty="0"/>
              <a:t>4) kartu su šeimos nariais </a:t>
            </a:r>
            <a:r>
              <a:rPr lang="lt-LT" sz="2200" b="1" dirty="0">
                <a:solidFill>
                  <a:srgbClr val="C00000"/>
                </a:solidFill>
              </a:rPr>
              <a:t>naudotis</a:t>
            </a:r>
            <a:r>
              <a:rPr lang="lt-LT" sz="2200" b="1" dirty="0"/>
              <a:t> bendrijos bendrojo naudojimo objektais pagal jų </a:t>
            </a:r>
            <a:r>
              <a:rPr lang="lt-LT" sz="2200" b="1" dirty="0">
                <a:solidFill>
                  <a:schemeClr val="tx1"/>
                </a:solidFill>
              </a:rPr>
              <a:t>funkcinę paskirtį</a:t>
            </a:r>
            <a:r>
              <a:rPr lang="lt-LT" sz="2200" b="1" dirty="0"/>
              <a:t>, nepažeisdami kitų mėgėjų sodo teritorijos sodininkų, jų šeimos narių teisių bei teisėtų interesų ir aplinkos apsaugos reikalavimų;</a:t>
            </a:r>
            <a:br>
              <a:rPr lang="lt-LT" sz="2200" b="1" dirty="0"/>
            </a:br>
            <a:r>
              <a:rPr lang="lt-LT" sz="2200" b="1" dirty="0"/>
              <a:t>5) </a:t>
            </a:r>
            <a:r>
              <a:rPr lang="lt-LT" sz="2200" b="1" dirty="0">
                <a:solidFill>
                  <a:srgbClr val="C00000"/>
                </a:solidFill>
              </a:rPr>
              <a:t>teikti siūlymus </a:t>
            </a:r>
            <a:r>
              <a:rPr lang="lt-LT" sz="2200" b="1" dirty="0"/>
              <a:t>dėl bendrosios nuosavybės, kurių bendraturčiais yra, valdymo ar būklės pagerinimo, pritarti ar argumentuotai </a:t>
            </a:r>
            <a:r>
              <a:rPr lang="lt-LT" sz="2200" b="1" dirty="0">
                <a:solidFill>
                  <a:srgbClr val="C00000"/>
                </a:solidFill>
              </a:rPr>
              <a:t>nepritarti</a:t>
            </a:r>
            <a:r>
              <a:rPr lang="lt-LT" sz="2200" b="1" dirty="0"/>
              <a:t> bendrijos valdymo organų siūlymams dėl lėšų, skiriamų bendrojo naudojimo objektų, bendrojo naudojimo žemės priežiūros organizavimui, eksploatavimui ar modernizavimui, dydžio ir poreikio. Gauti raštu bendrijos pirmininko motyvuotus atsakymus dėl savo siūlymų;</a:t>
            </a:r>
            <a:br>
              <a:rPr lang="lt-LT" sz="2200" b="1" dirty="0"/>
            </a:br>
            <a:r>
              <a:rPr lang="lt-LT" sz="2200" b="1" dirty="0"/>
              <a:t>6) laiduojama </a:t>
            </a:r>
            <a:r>
              <a:rPr lang="lt-LT" sz="2200" b="1" dirty="0">
                <a:solidFill>
                  <a:schemeClr val="tx1"/>
                </a:solidFill>
              </a:rPr>
              <a:t>teisė</a:t>
            </a:r>
            <a:r>
              <a:rPr lang="lt-LT" sz="2200" b="1" dirty="0">
                <a:solidFill>
                  <a:srgbClr val="C00000"/>
                </a:solidFill>
              </a:rPr>
              <a:t> nedalyvauti </a:t>
            </a:r>
            <a:r>
              <a:rPr lang="lt-LT" sz="2200" b="1" dirty="0"/>
              <a:t>bendrijos projektuose įsigyjant naujus bendrosios dalinės nuosavybės objektus;</a:t>
            </a:r>
            <a:br>
              <a:rPr lang="lt-LT" sz="2200" b="1" dirty="0"/>
            </a:br>
            <a:r>
              <a:rPr lang="lt-LT" sz="2200" b="1" dirty="0"/>
              <a:t>7) turi teisę </a:t>
            </a:r>
            <a:r>
              <a:rPr lang="lt-LT" sz="2200" b="1" dirty="0">
                <a:solidFill>
                  <a:srgbClr val="C00000"/>
                </a:solidFill>
              </a:rPr>
              <a:t>apskųsti </a:t>
            </a:r>
            <a:r>
              <a:rPr lang="lt-LT" sz="2200" b="1" dirty="0"/>
              <a:t>bendrijos valdymo organo sprendimus.</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6257A0F-EB5C-40B8-BA88-FB00E15A13BB}" type="slidenum">
              <a:t>29</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28">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22</a:t>
            </a:r>
            <a:r>
              <a:rPr lang="lt-LT" sz="4000" baseline="30000" dirty="0"/>
              <a:t>1</a:t>
            </a:r>
            <a:r>
              <a:rPr lang="lt-LT" sz="4000" dirty="0"/>
              <a:t> str. Kitų asmenų teisės ir pareigos</a:t>
            </a:r>
          </a:p>
        </p:txBody>
      </p:sp>
      <p:sp>
        <p:nvSpPr>
          <p:cNvPr id="3" name="Content Placeholder 2"/>
          <p:cNvSpPr txBox="1">
            <a:spLocks noGrp="1"/>
          </p:cNvSpPr>
          <p:nvPr>
            <p:ph idx="1"/>
          </p:nvPr>
        </p:nvSpPr>
        <p:spPr>
          <a:xfrm>
            <a:off x="457200" y="1600200"/>
            <a:ext cx="8229600" cy="4495803"/>
          </a:xfrm>
        </p:spPr>
        <p:txBody>
          <a:bodyPr/>
          <a:lstStyle/>
          <a:p>
            <a:pPr lvl="0"/>
            <a:r>
              <a:rPr lang="lt-LT" sz="2400" b="1" dirty="0"/>
              <a:t>4. Kiti asmenys turi šias pareigas:</a:t>
            </a:r>
            <a:br>
              <a:rPr lang="lt-LT" sz="2400" b="1" dirty="0"/>
            </a:br>
            <a:r>
              <a:rPr lang="lt-LT" sz="2400" b="1" dirty="0"/>
              <a:t>1) </a:t>
            </a:r>
            <a:r>
              <a:rPr lang="lt-LT" sz="2400" b="1" dirty="0">
                <a:solidFill>
                  <a:srgbClr val="C00000"/>
                </a:solidFill>
              </a:rPr>
              <a:t>laikytis bendrijos įstatų</a:t>
            </a:r>
            <a:r>
              <a:rPr lang="lt-LT" sz="2400" b="1" dirty="0"/>
              <a:t>, vykdyti bendrijos narių susirinkimo, bendrijos valdymo organo sprendimus; </a:t>
            </a:r>
            <a:br>
              <a:rPr lang="lt-LT" sz="2400" b="1" dirty="0"/>
            </a:br>
            <a:r>
              <a:rPr lang="lt-LT" sz="2400" b="1" dirty="0"/>
              <a:t>2) </a:t>
            </a:r>
            <a:r>
              <a:rPr lang="lt-LT" sz="2400" b="1" dirty="0">
                <a:solidFill>
                  <a:srgbClr val="C00000"/>
                </a:solidFill>
              </a:rPr>
              <a:t>tinkamai naudoti ir prižiūrėti </a:t>
            </a:r>
            <a:r>
              <a:rPr lang="lt-LT" sz="2400" b="1" dirty="0"/>
              <a:t>nuosavybės ar kitos teisės pagrindu valdomą sodo sklypą, nedaryti žalos kaimyninių sklypų naudotojams ir aplinkai, imtis priemonių prieš augalų kenkėjus, augalų ligas, invazines rūšis ir augalų plitimą į kaimyninius sklypus. Kiti asmenys, kurie negali patys atlikti šiame punkte nustatytų pareigų, privalo užtikrinti, kad tai padarytų įgalioti asmenys; </a:t>
            </a:r>
            <a:endParaRPr lang="lt-LT" sz="2400" dirty="0"/>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5892A60-8D4D-4862-BCB3-4BE2176DD0E7}" type="slidenum">
              <a:t>30</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29">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457200" y="381003"/>
            <a:ext cx="8229600" cy="5943600"/>
          </a:xfrm>
        </p:spPr>
        <p:txBody>
          <a:bodyPr/>
          <a:lstStyle/>
          <a:p>
            <a:pPr lvl="0"/>
            <a:r>
              <a:rPr lang="lt-LT" sz="2400" b="1" dirty="0"/>
              <a:t>3) pagal bendrijos pateiktas sąskaitas </a:t>
            </a:r>
            <a:r>
              <a:rPr lang="lt-LT" sz="2400" b="1" dirty="0">
                <a:solidFill>
                  <a:srgbClr val="C00000"/>
                </a:solidFill>
              </a:rPr>
              <a:t>apmokėti už propor-cingai jiems tenkančias </a:t>
            </a:r>
            <a:r>
              <a:rPr lang="lt-LT" sz="2400" b="1" dirty="0"/>
              <a:t>bendrojo naudojimo objektų eks-ploatacijos, bendrojo naudojimo žemės tvarkymo, bendrojo naudojimo objektų priežiūros organizavimo išlaidas bei pro-porcingai jiems tenkančias įnašų dalis, susijusias su bendro-sios dalinės nuosavybės objektų mėgėjų sodo teritorijoje atnaujinimu, pagerinimu ar sukūrimu (</a:t>
            </a:r>
            <a:r>
              <a:rPr lang="lt-LT" sz="2400" b="1" dirty="0">
                <a:solidFill>
                  <a:srgbClr val="C00000"/>
                </a:solidFill>
              </a:rPr>
              <a:t>jeigu kiti asmenys da-lyvauja sukuriant naują objektą</a:t>
            </a:r>
            <a:r>
              <a:rPr lang="lt-LT" sz="2400" b="1" dirty="0"/>
              <a:t>), kitas suteiktas paslaugas;</a:t>
            </a:r>
            <a:br>
              <a:rPr lang="lt-LT" sz="2400" b="1" dirty="0"/>
            </a:br>
            <a:r>
              <a:rPr lang="lt-LT" sz="2400" b="1" dirty="0"/>
              <a:t>4) tausoti bendrijos turtą ir bendrojo naudojimo objektus, </a:t>
            </a:r>
            <a:r>
              <a:rPr lang="lt-LT" sz="2400" b="1" dirty="0">
                <a:solidFill>
                  <a:srgbClr val="C00000"/>
                </a:solidFill>
              </a:rPr>
              <a:t>laikytis bendrijos vidaus tvarkos taisyklių</a:t>
            </a:r>
            <a:r>
              <a:rPr lang="lt-LT" sz="2400" b="1" dirty="0"/>
              <a:t>, užtikrinti, kad šių taisyklių laikytųsi jo šeimos nariai ar kiti teisėti jo turto naudotojai;</a:t>
            </a:r>
            <a:br>
              <a:rPr lang="lt-LT" sz="2400" b="1" dirty="0"/>
            </a:br>
            <a:r>
              <a:rPr lang="lt-LT" sz="2400" b="1" dirty="0"/>
              <a:t>5) informuoti sodo bendriją apie savo sodo sklypo ar jo dalies nuosavybės teisių perėjimą tretiesiems asmenims;</a:t>
            </a:r>
            <a:br>
              <a:rPr lang="lt-LT" sz="2400" b="1" dirty="0"/>
            </a:br>
            <a:r>
              <a:rPr lang="lt-LT" sz="2400" b="1" dirty="0"/>
              <a:t>6) perleisdamas nuosavybės teise jam priklausantį sodo sklypą, </a:t>
            </a:r>
            <a:r>
              <a:rPr lang="lt-LT" sz="2400" b="1" dirty="0">
                <a:solidFill>
                  <a:srgbClr val="C00000"/>
                </a:solidFill>
              </a:rPr>
              <a:t>atsiskaityti su bendrija pagal visas savo prievoles</a:t>
            </a:r>
            <a:r>
              <a:rPr lang="lt-LT" sz="2400" b="1" dirty="0"/>
              <a:t>.</a:t>
            </a:r>
          </a:p>
        </p:txBody>
      </p:sp>
      <p:sp>
        <p:nvSpPr>
          <p:cNvPr id="3"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0F4118B-C9B9-4421-AF83-65D8603D5BFB}" type="slidenum">
              <a:t>31</a:t>
            </a:fld>
            <a:endParaRPr lang="lt-LT" sz="1200" b="0" i="0" u="none" strike="noStrike" kern="1200" cap="none" spc="0" baseline="0" dirty="0">
              <a:solidFill>
                <a:srgbClr val="898989"/>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name="Slide30">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lt-LT" sz="4000" dirty="0"/>
              <a:t>24 str. Bendrijos pajamos ir jų apskaita</a:t>
            </a:r>
          </a:p>
        </p:txBody>
      </p:sp>
      <p:sp>
        <p:nvSpPr>
          <p:cNvPr id="3" name="Content Placeholder 2"/>
          <p:cNvSpPr txBox="1">
            <a:spLocks noGrp="1"/>
          </p:cNvSpPr>
          <p:nvPr>
            <p:ph idx="1"/>
          </p:nvPr>
        </p:nvSpPr>
        <p:spPr>
          <a:xfrm>
            <a:off x="457200" y="1447796"/>
            <a:ext cx="8229600" cy="1828800"/>
          </a:xfrm>
        </p:spPr>
        <p:txBody>
          <a:bodyPr/>
          <a:lstStyle/>
          <a:p>
            <a:pPr lvl="0">
              <a:lnSpc>
                <a:spcPct val="80000"/>
              </a:lnSpc>
            </a:pPr>
            <a:r>
              <a:rPr lang="lt-LT" sz="2700" dirty="0"/>
              <a:t>2) </a:t>
            </a:r>
            <a:r>
              <a:rPr lang="lt-LT" sz="2700" b="1" dirty="0"/>
              <a:t>kitų asmenų mokamos</a:t>
            </a:r>
            <a:r>
              <a:rPr lang="lt-LT" sz="2700" dirty="0"/>
              <a:t> </a:t>
            </a:r>
            <a:r>
              <a:rPr lang="lt-LT" sz="2700" b="1" dirty="0"/>
              <a:t>įmokos už</a:t>
            </a:r>
            <a:r>
              <a:rPr lang="lt-LT" sz="2700" dirty="0"/>
              <a:t> </a:t>
            </a:r>
            <a:r>
              <a:rPr lang="lt-LT" sz="2700" b="1" dirty="0"/>
              <a:t>bendrojo naudojimo objektų priežiūros organizavimą bei šių objektų eksploataciją, bendrojo naudojimo žemės tvarkymą; </a:t>
            </a:r>
            <a:r>
              <a:rPr lang="lt-LT" sz="2700" strike="sngStrike" dirty="0"/>
              <a:t>infrastruktūros ir jos priežiūros (aplinkos tvarkymo) mokestis, mokamas kitų asmenų</a:t>
            </a:r>
            <a:r>
              <a:rPr lang="lt-LT" sz="2700" dirty="0"/>
              <a:t>;</a:t>
            </a:r>
          </a:p>
        </p:txBody>
      </p:sp>
      <p:sp>
        <p:nvSpPr>
          <p:cNvPr id="4" name="Slide Number Placeholder 3"/>
          <p:cNvSpPr txBox="1"/>
          <p:nvPr/>
        </p:nvSpPr>
        <p:spPr>
          <a:xfrm>
            <a:off x="6553203" y="6356351"/>
            <a:ext cx="2133596" cy="365129"/>
          </a:xfrm>
          <a:prstGeom prst="rect">
            <a:avLst/>
          </a:prstGeom>
          <a:noFill/>
          <a:ln>
            <a:noFill/>
          </a:ln>
        </p:spPr>
        <p:txBody>
          <a:bodyPr vert="horz" wrap="square" lIns="91440" tIns="45720" rIns="91440" bIns="45720" anchor="ctr"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C8E88EF-9252-410F-951D-CA7B353B48E8}" type="slidenum">
              <a:t>32</a:t>
            </a:fld>
            <a:endParaRPr lang="lt-LT" sz="1200" b="0" i="0" u="none" strike="noStrike" kern="1200" cap="none" spc="0" baseline="0" dirty="0">
              <a:solidFill>
                <a:srgbClr val="898989"/>
              </a:solidFill>
              <a:uFillTx/>
              <a:latin typeface="Calibri"/>
            </a:endParaRPr>
          </a:p>
        </p:txBody>
      </p:sp>
      <p:sp>
        <p:nvSpPr>
          <p:cNvPr id="5" name="Title 1"/>
          <p:cNvSpPr txBox="1"/>
          <p:nvPr/>
        </p:nvSpPr>
        <p:spPr>
          <a:xfrm>
            <a:off x="457200" y="3352803"/>
            <a:ext cx="8229600" cy="1143000"/>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4000" b="0" i="0" u="none" strike="noStrike" kern="1200" cap="none" spc="0" baseline="0" dirty="0">
                <a:solidFill>
                  <a:srgbClr val="000000"/>
                </a:solidFill>
                <a:uFillTx/>
                <a:latin typeface="Calibri"/>
              </a:rPr>
              <a:t>27 str. Bendrijos likvidavimas</a:t>
            </a:r>
          </a:p>
        </p:txBody>
      </p:sp>
      <p:sp>
        <p:nvSpPr>
          <p:cNvPr id="6" name="Content Placeholder 2"/>
          <p:cNvSpPr txBox="1"/>
          <p:nvPr/>
        </p:nvSpPr>
        <p:spPr>
          <a:xfrm>
            <a:off x="457200" y="4495803"/>
            <a:ext cx="8229600" cy="1676396"/>
          </a:xfrm>
          <a:prstGeom prst="rect">
            <a:avLst/>
          </a:prstGeom>
          <a:noFill/>
          <a:ln>
            <a:noFill/>
          </a:ln>
        </p:spPr>
        <p:txBody>
          <a:bodyPr vert="horz" wrap="square" lIns="91440" tIns="45720" rIns="91440" bIns="45720" anchor="t" anchorCtr="0" compatLnSpc="1"/>
          <a:lstStyle/>
          <a:p>
            <a:pPr marL="342900" marR="0" lvl="0" indent="-342900" algn="l" defTabSz="914400" rtl="0" fontAlgn="auto" hangingPunct="1">
              <a:lnSpc>
                <a:spcPct val="90000"/>
              </a:lnSpc>
              <a:spcBef>
                <a:spcPts val="800"/>
              </a:spcBef>
              <a:spcAft>
                <a:spcPts val="0"/>
              </a:spcAft>
              <a:buSzPct val="100000"/>
              <a:buFont typeface="Arial" pitchFamily="34"/>
              <a:buChar char="•"/>
              <a:tabLst/>
              <a:defRPr sz="1800" b="0" i="0" u="none" strike="noStrike" kern="0" cap="none" spc="0" baseline="0">
                <a:solidFill>
                  <a:srgbClr val="000000"/>
                </a:solidFill>
                <a:uFillTx/>
              </a:defRPr>
            </a:pPr>
            <a:r>
              <a:rPr lang="lt-LT" sz="2700" b="0" i="0" u="none" strike="noStrike" kern="1200" cap="none" spc="0" baseline="0" dirty="0">
                <a:solidFill>
                  <a:srgbClr val="000000"/>
                </a:solidFill>
                <a:uFillTx/>
                <a:latin typeface="Calibri"/>
              </a:rPr>
              <a:t>2. Jeigu bendrijoje liko mažiau kaip </a:t>
            </a:r>
            <a:r>
              <a:rPr lang="lt-LT" sz="2700" b="0" i="0" u="none" strike="sngStrike" kern="1200" cap="none" spc="0" baseline="0" dirty="0">
                <a:solidFill>
                  <a:srgbClr val="000000"/>
                </a:solidFill>
                <a:uFillTx/>
                <a:latin typeface="Calibri"/>
              </a:rPr>
              <a:t>3</a:t>
            </a:r>
            <a:r>
              <a:rPr lang="lt-LT" sz="2700" b="0" i="0" u="none" strike="noStrike" kern="1200" cap="none" spc="0" baseline="0" dirty="0">
                <a:solidFill>
                  <a:srgbClr val="000000"/>
                </a:solidFill>
                <a:uFillTx/>
                <a:latin typeface="Calibri"/>
              </a:rPr>
              <a:t> </a:t>
            </a:r>
            <a:r>
              <a:rPr lang="lt-LT" sz="2700" b="1" i="0" u="none" strike="noStrike" kern="1200" cap="none" spc="0" baseline="0" dirty="0">
                <a:solidFill>
                  <a:srgbClr val="000000"/>
                </a:solidFill>
                <a:uFillTx/>
                <a:latin typeface="Calibri"/>
              </a:rPr>
              <a:t>7</a:t>
            </a:r>
            <a:r>
              <a:rPr lang="lt-LT" sz="2700" b="0" i="0" u="none" strike="noStrike" kern="1200" cap="none" spc="0" baseline="0" dirty="0">
                <a:solidFill>
                  <a:srgbClr val="000000"/>
                </a:solidFill>
                <a:uFillTx/>
                <a:latin typeface="Calibri"/>
              </a:rPr>
              <a:t> nariai, per 30 dienų apie tokį narių sumažėjimą bendrija privalo pranešti juridinių asmenų registrui Juridinių asmenų registro nuostatų nustatyta tvarka.</a:t>
            </a:r>
          </a:p>
          <a:p>
            <a:pPr marL="342900" marR="0" lvl="0" indent="-342900" algn="l" defTabSz="914400" rtl="0" fontAlgn="auto" hangingPunct="1">
              <a:lnSpc>
                <a:spcPct val="90000"/>
              </a:lnSpc>
              <a:spcBef>
                <a:spcPts val="800"/>
              </a:spcBef>
              <a:spcAft>
                <a:spcPts val="0"/>
              </a:spcAft>
              <a:buSzPct val="100000"/>
              <a:buFont typeface="Arial" pitchFamily="34"/>
              <a:buChar char="•"/>
              <a:tabLst/>
              <a:defRPr sz="1800" b="0" i="0" u="none" strike="noStrike" kern="0" cap="none" spc="0" baseline="0">
                <a:solidFill>
                  <a:srgbClr val="000000"/>
                </a:solidFill>
                <a:uFillTx/>
              </a:defRPr>
            </a:pPr>
            <a:endParaRPr lang="lt-LT" sz="2700" b="0" i="0" u="none" strike="noStrike" kern="1200" cap="none" spc="0" baseline="0" dirty="0">
              <a:solidFill>
                <a:srgbClr val="000000"/>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905126"/>
          </a:xfrm>
        </p:spPr>
        <p:txBody>
          <a:bodyPr/>
          <a:lstStyle/>
          <a:p>
            <a:r>
              <a:rPr lang="lt-LT" sz="4000" dirty="0" err="1" smtClean="0"/>
              <a:t>www.sbasociacija.lt</a:t>
            </a:r>
            <a:endParaRPr lang="lt-LT"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79766"/>
            <a:ext cx="9144000" cy="5144834"/>
          </a:xfrm>
          <a:prstGeom prst="rect">
            <a:avLst/>
          </a:prstGeom>
        </p:spPr>
      </p:pic>
    </p:spTree>
    <p:extLst>
      <p:ext uri="{BB962C8B-B14F-4D97-AF65-F5344CB8AC3E}">
        <p14:creationId xmlns:p14="http://schemas.microsoft.com/office/powerpoint/2010/main" val="445352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2851</TotalTime>
  <Words>3657</Words>
  <Application>Microsoft Office PowerPoint</Application>
  <PresentationFormat>On-screen Show (4:3)</PresentationFormat>
  <Paragraphs>175</Paragraphs>
  <Slides>33</Slides>
  <Notes>32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Sodininkų bendrijų įstatymo pokyčiai nuo 2020-01-01</vt:lpstr>
      <vt:lpstr>Paskutinį kartą SBĮ keistas 2015-07-31</vt:lpstr>
      <vt:lpstr>PowerPoint Presentation</vt:lpstr>
      <vt:lpstr>2 str. Pagrindinės šio Įstatymo sąvokos</vt:lpstr>
      <vt:lpstr>2 str. Pagrindinės šio Įstatymo sąvokos</vt:lpstr>
      <vt:lpstr>6 str. Mėgėjiško sodo teritorija ir jos tvarkymo bendrieji reikalavimai</vt:lpstr>
      <vt:lpstr>6 str. Mėgėjiško sodo teritorija ir jos tvarkymo bendrieji reikalavimai</vt:lpstr>
      <vt:lpstr>6 str. Mėgėjiško sodo teritorija ir jos tvarkymo bendrieji reikalavimai</vt:lpstr>
      <vt:lpstr>PowerPoint Presentation</vt:lpstr>
      <vt:lpstr>6 str. Mėgėjiško sodo teritorija ir jos tvarkymo bendrieji reikalavimai</vt:lpstr>
      <vt:lpstr>6 str. Mėgėjiško sodo teritorija ir jos tvarkymo bendrieji reikalavimai</vt:lpstr>
      <vt:lpstr>7 str. Sodininkų bendrosios dalinės nuosavybės teisė ir jos įgyvendinimas</vt:lpstr>
      <vt:lpstr>7 str. Sodininkų bendrosios dalinės nuosavybės teisė ir jos įgyvendinimas</vt:lpstr>
      <vt:lpstr>8 str. Sodo sklypo pagrindinės žemės naudojimo paskirties keitimas ir sklypo perleidimo sąlygos</vt:lpstr>
      <vt:lpstr>11 str. Bendrijos įstatai</vt:lpstr>
      <vt:lpstr>12 str. Bendrijos vidaus tvarkos taisyklės</vt:lpstr>
      <vt:lpstr>15 str. Bendrijos narių susirinkimas</vt:lpstr>
      <vt:lpstr>16 str. Susirinkimų šaukimo ir organizavimo tvarka</vt:lpstr>
      <vt:lpstr>16 str. Susirinkimų šaukimo ir organizavimo tvarka</vt:lpstr>
      <vt:lpstr>16 str. Susirinkimų šaukimo ir organizavimo tvarka</vt:lpstr>
      <vt:lpstr>16 str. Susirinkimų šaukimo ir organizavimo tvarka</vt:lpstr>
      <vt:lpstr>16 str. Susirinkimų šaukimo ir organizavimo tvarka</vt:lpstr>
      <vt:lpstr>17 str. Bendrijos valdymo organas</vt:lpstr>
      <vt:lpstr>18 str. Bendrijos valdymo organo kompetencija ir atsakomybė</vt:lpstr>
      <vt:lpstr>19 str. Veiklos kontrolė</vt:lpstr>
      <vt:lpstr>21 str. Bendrijos nariai</vt:lpstr>
      <vt:lpstr>22 str. Bendrijos nario teisės ir pareigos</vt:lpstr>
      <vt:lpstr>221 str. Kitų asmenų teisės ir pareigos</vt:lpstr>
      <vt:lpstr>221 str. Kitų asmenų teisės ir pareigos</vt:lpstr>
      <vt:lpstr>221 str. Kitų asmenų teisės ir pareigos</vt:lpstr>
      <vt:lpstr>PowerPoint Presentation</vt:lpstr>
      <vt:lpstr>24 str. Bendrijos pajamos ir jų apskaita</vt:lpstr>
      <vt:lpstr>www.sbasociacija.lt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Linas Vaicekavicius</dc:creator>
  <cp:lastModifiedBy>Linas Vaicekavicius</cp:lastModifiedBy>
  <cp:revision>68</cp:revision>
  <dcterms:created xsi:type="dcterms:W3CDTF">2020-02-17T20:23:26Z</dcterms:created>
  <dcterms:modified xsi:type="dcterms:W3CDTF">2020-02-24T05:41:17Z</dcterms:modified>
</cp:coreProperties>
</file>